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  <p:sldMasterId id="2147483663" r:id="rId3"/>
  </p:sldMasterIdLst>
  <p:notesMasterIdLst>
    <p:notesMasterId r:id="rId5"/>
  </p:notesMasterIdLst>
  <p:sldIdLst>
    <p:sldId id="256" r:id="rId4"/>
    <p:sldId id="306" r:id="rId6"/>
    <p:sldId id="340" r:id="rId7"/>
    <p:sldId id="307" r:id="rId8"/>
    <p:sldId id="319" r:id="rId9"/>
    <p:sldId id="335" r:id="rId10"/>
    <p:sldId id="332" r:id="rId11"/>
    <p:sldId id="333" r:id="rId12"/>
    <p:sldId id="258" r:id="rId13"/>
    <p:sldId id="259" r:id="rId14"/>
    <p:sldId id="322" r:id="rId15"/>
    <p:sldId id="321" r:id="rId16"/>
    <p:sldId id="324" r:id="rId17"/>
    <p:sldId id="323" r:id="rId18"/>
    <p:sldId id="261" r:id="rId19"/>
    <p:sldId id="310" r:id="rId20"/>
    <p:sldId id="260" r:id="rId21"/>
    <p:sldId id="316" r:id="rId22"/>
    <p:sldId id="262" r:id="rId23"/>
    <p:sldId id="263" r:id="rId24"/>
    <p:sldId id="311" r:id="rId25"/>
    <p:sldId id="313" r:id="rId26"/>
    <p:sldId id="317" r:id="rId27"/>
    <p:sldId id="264" r:id="rId28"/>
    <p:sldId id="265" r:id="rId29"/>
    <p:sldId id="343" r:id="rId30"/>
    <p:sldId id="341" r:id="rId31"/>
    <p:sldId id="342" r:id="rId32"/>
    <p:sldId id="267" r:id="rId33"/>
    <p:sldId id="318" r:id="rId34"/>
    <p:sldId id="268" r:id="rId35"/>
    <p:sldId id="269" r:id="rId36"/>
    <p:sldId id="270" r:id="rId37"/>
    <p:sldId id="312" r:id="rId38"/>
    <p:sldId id="271" r:id="rId39"/>
    <p:sldId id="272" r:id="rId40"/>
    <p:sldId id="295" r:id="rId41"/>
    <p:sldId id="273" r:id="rId42"/>
    <p:sldId id="275" r:id="rId43"/>
    <p:sldId id="276" r:id="rId44"/>
    <p:sldId id="274" r:id="rId45"/>
    <p:sldId id="278" r:id="rId46"/>
    <p:sldId id="326" r:id="rId47"/>
    <p:sldId id="344" r:id="rId48"/>
    <p:sldId id="277" r:id="rId49"/>
    <p:sldId id="279" r:id="rId50"/>
    <p:sldId id="283" r:id="rId51"/>
    <p:sldId id="284" r:id="rId52"/>
    <p:sldId id="285" r:id="rId53"/>
    <p:sldId id="286" r:id="rId54"/>
    <p:sldId id="287" r:id="rId55"/>
    <p:sldId id="289" r:id="rId56"/>
    <p:sldId id="290" r:id="rId57"/>
    <p:sldId id="288" r:id="rId58"/>
    <p:sldId id="291" r:id="rId59"/>
    <p:sldId id="293" r:id="rId60"/>
    <p:sldId id="294" r:id="rId61"/>
    <p:sldId id="296" r:id="rId62"/>
    <p:sldId id="280" r:id="rId63"/>
    <p:sldId id="297" r:id="rId64"/>
    <p:sldId id="398" r:id="rId6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6"/>
    <a:srgbClr val="660033"/>
    <a:srgbClr val="990000"/>
    <a:srgbClr val="FF0066"/>
    <a:srgbClr val="008000"/>
    <a:srgbClr val="00CC66"/>
    <a:srgbClr val="9900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0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260" y="-108"/>
      </p:cViewPr>
      <p:guideLst>
        <p:guide orient="horz" pos="2160"/>
        <p:guide pos="29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22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7" Type="http://schemas.openxmlformats.org/officeDocument/2006/relationships/image" Target="../media/image49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64.wmf"/><Relationship Id="rId8" Type="http://schemas.openxmlformats.org/officeDocument/2006/relationships/image" Target="../media/image63.wmf"/><Relationship Id="rId7" Type="http://schemas.openxmlformats.org/officeDocument/2006/relationships/image" Target="../media/image62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7" Type="http://schemas.openxmlformats.org/officeDocument/2006/relationships/image" Target="../media/image63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59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7" Type="http://schemas.openxmlformats.org/officeDocument/2006/relationships/image" Target="../media/image62.wmf"/><Relationship Id="rId6" Type="http://schemas.openxmlformats.org/officeDocument/2006/relationships/image" Target="../media/image64.wmf"/><Relationship Id="rId5" Type="http://schemas.openxmlformats.org/officeDocument/2006/relationships/image" Target="../media/image61.wmf"/><Relationship Id="rId4" Type="http://schemas.openxmlformats.org/officeDocument/2006/relationships/image" Target="../media/image59.wmf"/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7" Type="http://schemas.openxmlformats.org/officeDocument/2006/relationships/image" Target="../media/image67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3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4" Type="http://schemas.openxmlformats.org/officeDocument/2006/relationships/image" Target="../media/image39.wmf"/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4" Type="http://schemas.openxmlformats.org/officeDocument/2006/relationships/image" Target="../media/image84.wmf"/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5.vml.rels><?xml version="1.0" encoding="UTF-8" standalone="yes"?>
<Relationships xmlns="http://schemas.openxmlformats.org/package/2006/relationships"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6.vml.rels><?xml version="1.0" encoding="UTF-8" standalone="yes"?>
<Relationships xmlns="http://schemas.openxmlformats.org/package/2006/relationships"><Relationship Id="rId5" Type="http://schemas.openxmlformats.org/officeDocument/2006/relationships/image" Target="../media/image95.wmf"/><Relationship Id="rId4" Type="http://schemas.openxmlformats.org/officeDocument/2006/relationships/image" Target="../media/image94.wmf"/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B3A2D4-DAA0-4F86-8D96-3C2EB12F18FE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  <a:endParaRPr lang="ru-RU" noProof="0"/>
          </a:p>
          <a:p>
            <a:pPr lvl="1"/>
            <a:r>
              <a:rPr lang="ru-RU" noProof="0"/>
              <a:t>Второй уровень</a:t>
            </a:r>
            <a:endParaRPr lang="ru-RU" noProof="0"/>
          </a:p>
          <a:p>
            <a:pPr lvl="2"/>
            <a:r>
              <a:rPr lang="ru-RU" noProof="0"/>
              <a:t>Третий уровень</a:t>
            </a:r>
            <a:endParaRPr lang="ru-RU" noProof="0"/>
          </a:p>
          <a:p>
            <a:pPr lvl="3"/>
            <a:r>
              <a:rPr lang="ru-RU" noProof="0"/>
              <a:t>Четвертый уровень</a:t>
            </a:r>
            <a:endParaRPr lang="ru-RU" noProof="0"/>
          </a:p>
          <a:p>
            <a:pPr lvl="4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6C25DF4-B535-4785-8DD5-DF29781B7E12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Образ слайда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2" name="Заметки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3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69BC73-8084-4D42-B23F-32B2B02017BA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5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ru-RU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42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542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r>
              <a:rPr lang="ru-RU" noProof="1"/>
              <a:t>Образец подзаголовка</a:t>
            </a:r>
            <a:endParaRPr lang="ru-RU" noProof="1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3E02D-4594-44F2-8016-86466208E83C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4A1932-020E-466E-A8DA-EF8BB47ADAFB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20CAD3-34EF-4126-B04F-A14A9F176D21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54C42-8FFB-4FF1-AFCB-024B7835B96A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2D7E43-52B9-40B4-9F5E-964C29B88CA5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Рисунок SmartArt 2"/>
          <p:cNvSpPr>
            <a:spLocks noGrp="1"/>
          </p:cNvSpPr>
          <p:nvPr>
            <p:ph type="pic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979DD-4D6A-41E6-9297-16C40E56A306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647E-5EBE-4BF3-8B5F-A9F0C42DA44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D4B1-35F1-4887-A7C6-FFE40B5987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647E-5EBE-4BF3-8B5F-A9F0C42DA44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D4B1-35F1-4887-A7C6-FFE40B5987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647E-5EBE-4BF3-8B5F-A9F0C42DA44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D4B1-35F1-4887-A7C6-FFE40B5987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647E-5EBE-4BF3-8B5F-A9F0C42DA44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D4B1-35F1-4887-A7C6-FFE40B5987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647E-5EBE-4BF3-8B5F-A9F0C42DA44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D4B1-35F1-4887-A7C6-FFE40B5987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1AA03B-7461-4114-B1E5-002B905207EA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647E-5EBE-4BF3-8B5F-A9F0C42DA44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D4B1-35F1-4887-A7C6-FFE40B5987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647E-5EBE-4BF3-8B5F-A9F0C42DA44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D4B1-35F1-4887-A7C6-FFE40B5987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647E-5EBE-4BF3-8B5F-A9F0C42DA44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D4B1-35F1-4887-A7C6-FFE40B5987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647E-5EBE-4BF3-8B5F-A9F0C42DA44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D4B1-35F1-4887-A7C6-FFE40B5987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647E-5EBE-4BF3-8B5F-A9F0C42DA44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D4B1-35F1-4887-A7C6-FFE40B5987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647E-5EBE-4BF3-8B5F-A9F0C42DA44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7D4B1-35F1-4887-A7C6-FFE40B59875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altLang="ru-RU" dirty="0"/>
            </a:fld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noProof="1"/>
              <a:t>Образец текста</a:t>
            </a:r>
            <a:endParaRPr lang="ru-RU" noProof="1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83A17A-1B46-4ACD-8E05-29D527B117D4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A5736F-00BC-4DA3-97E2-3490D7258726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  <a:endParaRPr lang="ru-RU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/>
              <a:t>Образец текста</a:t>
            </a:r>
            <a:endParaRPr lang="ru-RU" noProof="1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3678A7-2C0F-43E0-93FC-EFA7AA02996A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F49CC5-CADF-4BA0-B072-7BE1E3903D62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DD2854-6C16-431E-A05F-22D77A15045E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/>
              <a:t>Образец текста</a:t>
            </a:r>
            <a:endParaRPr lang="ru-RU" noProof="1"/>
          </a:p>
          <a:p>
            <a:pPr lvl="1"/>
            <a:r>
              <a:rPr lang="ru-RU" noProof="1"/>
              <a:t>Второй уровень</a:t>
            </a:r>
            <a:endParaRPr lang="ru-RU" noProof="1"/>
          </a:p>
          <a:p>
            <a:pPr lvl="2"/>
            <a:r>
              <a:rPr lang="ru-RU" noProof="1"/>
              <a:t>Третий уровень</a:t>
            </a:r>
            <a:endParaRPr lang="ru-RU" noProof="1"/>
          </a:p>
          <a:p>
            <a:pPr lvl="3"/>
            <a:r>
              <a:rPr lang="ru-RU" noProof="1"/>
              <a:t>Четвертый уровень</a:t>
            </a:r>
            <a:endParaRPr lang="ru-RU" noProof="1"/>
          </a:p>
          <a:p>
            <a:pPr lvl="4"/>
            <a:r>
              <a:rPr lang="ru-RU" noProof="1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  <a:endParaRPr lang="ru-RU" noProof="1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9FF879-F761-42C2-8D36-6F72BE28745D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/>
              <a:t>Образец текста</a:t>
            </a:r>
            <a:endParaRPr lang="ru-RU" noProof="1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7411F4-F417-487D-8396-CFCBD1C7755C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4257CE4E-5389-452D-A11E-FC3C2E3C42D2}" type="slidenum">
              <a:rPr lang="ru-RU" altLang="ru-RU"/>
            </a:fld>
            <a:endParaRPr lang="ru-RU" altLang="ru-RU">
              <a:latin typeface="Arial" panose="020B0604020202020204" pitchFamily="34" charset="0"/>
            </a:endParaRPr>
          </a:p>
        </p:txBody>
      </p:sp>
      <p:grpSp>
        <p:nvGrpSpPr>
          <p:cNvPr id="1028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24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24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25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25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25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25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1025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25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025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38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  <a:endParaRPr lang="ru-RU" alt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  <a:endParaRPr lang="ru-RU" altLang="ru-RU"/>
          </a:p>
          <a:p>
            <a:pPr lvl="1"/>
            <a:r>
              <a:rPr lang="ru-RU" altLang="ru-RU"/>
              <a:t>Второй уровень</a:t>
            </a:r>
            <a:endParaRPr lang="ru-RU" altLang="ru-RU"/>
          </a:p>
          <a:p>
            <a:pPr lvl="2"/>
            <a:r>
              <a:rPr lang="ru-RU" altLang="ru-RU"/>
              <a:t>Третий уровень</a:t>
            </a:r>
            <a:endParaRPr lang="ru-RU" altLang="ru-RU"/>
          </a:p>
          <a:p>
            <a:pPr lvl="3"/>
            <a:r>
              <a:rPr lang="ru-RU" altLang="ru-RU"/>
              <a:t>Четвертый уровень</a:t>
            </a:r>
            <a:endParaRPr lang="ru-RU" altLang="ru-RU"/>
          </a:p>
          <a:p>
            <a:pPr lvl="4"/>
            <a:r>
              <a:rPr lang="ru-RU" altLang="ru-RU"/>
              <a:t>Пятый уровень</a:t>
            </a:r>
            <a:endParaRPr lang="ru-RU" altLang="ru-RU"/>
          </a:p>
        </p:txBody>
      </p:sp>
      <p:sp>
        <p:nvSpPr>
          <p:cNvPr id="532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F647E-5EBE-4BF3-8B5F-A9F0C42DA44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D4B1-35F1-4887-A7C6-FFE40B59875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4.wmf"/><Relationship Id="rId1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4.wmf"/><Relationship Id="rId1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4.wmf"/><Relationship Id="rId1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hyperlink" Target="http://www.corptrade.ru/pics/photos/1583498.jpg" TargetMode="Externa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forum.nov.ru/uploads/post-21-1147253004.jpg" TargetMode="External"/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hyperlink" Target="http://sanki.narod.ru/morse/sanar.gif" TargetMode="Externa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8" Type="http://schemas.openxmlformats.org/officeDocument/2006/relationships/image" Target="../media/image29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4.wmf"/><Relationship Id="rId12" Type="http://schemas.openxmlformats.org/officeDocument/2006/relationships/vmlDrawing" Target="../drawings/vmlDrawing9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0.wmf"/><Relationship Id="rId1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8" Type="http://schemas.openxmlformats.org/officeDocument/2006/relationships/image" Target="../media/image33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4.wmf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34.wmf"/><Relationship Id="rId1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9.wmf"/><Relationship Id="rId7" Type="http://schemas.openxmlformats.org/officeDocument/2006/relationships/oleObject" Target="../embeddings/oleObject24.bin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wmf"/><Relationship Id="rId3" Type="http://schemas.openxmlformats.org/officeDocument/2006/relationships/oleObject" Target="../embeddings/oleObject22.bin"/><Relationship Id="rId2" Type="http://schemas.openxmlformats.org/officeDocument/2006/relationships/image" Target="../media/image36.wmf"/><Relationship Id="rId10" Type="http://schemas.openxmlformats.org/officeDocument/2006/relationships/vmlDrawing" Target="../drawings/vmlDrawing11.vml"/><Relationship Id="rId1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40.wmf"/><Relationship Id="rId1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oleObject" Target="../embeddings/oleObject32.bin"/><Relationship Id="rId7" Type="http://schemas.openxmlformats.org/officeDocument/2006/relationships/image" Target="../media/image45.wmf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0.bin"/><Relationship Id="rId3" Type="http://schemas.openxmlformats.org/officeDocument/2006/relationships/image" Target="../media/image43.wmf"/><Relationship Id="rId2" Type="http://schemas.openxmlformats.org/officeDocument/2006/relationships/oleObject" Target="../embeddings/oleObject29.bin"/><Relationship Id="rId19" Type="http://schemas.openxmlformats.org/officeDocument/2006/relationships/vmlDrawing" Target="../drawings/vmlDrawing14.vml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50.wmf"/><Relationship Id="rId16" Type="http://schemas.openxmlformats.org/officeDocument/2006/relationships/oleObject" Target="../embeddings/oleObject36.bin"/><Relationship Id="rId15" Type="http://schemas.openxmlformats.org/officeDocument/2006/relationships/image" Target="../media/image49.wmf"/><Relationship Id="rId14" Type="http://schemas.openxmlformats.org/officeDocument/2006/relationships/oleObject" Target="../embeddings/oleObject35.bin"/><Relationship Id="rId13" Type="http://schemas.openxmlformats.org/officeDocument/2006/relationships/image" Target="../media/image48.wmf"/><Relationship Id="rId12" Type="http://schemas.openxmlformats.org/officeDocument/2006/relationships/oleObject" Target="../embeddings/oleObject34.bin"/><Relationship Id="rId11" Type="http://schemas.openxmlformats.org/officeDocument/2006/relationships/image" Target="../media/image47.wmf"/><Relationship Id="rId10" Type="http://schemas.openxmlformats.org/officeDocument/2006/relationships/oleObject" Target="../embeddings/oleObject33.bin"/><Relationship Id="rId1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8" Type="http://schemas.openxmlformats.org/officeDocument/2006/relationships/image" Target="../media/image59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38.bin"/><Relationship Id="rId22" Type="http://schemas.openxmlformats.org/officeDocument/2006/relationships/vmlDrawing" Target="../drawings/vmlDrawing15.vml"/><Relationship Id="rId21" Type="http://schemas.openxmlformats.org/officeDocument/2006/relationships/slideLayout" Target="../slideLayouts/slideLayout12.xml"/><Relationship Id="rId20" Type="http://schemas.openxmlformats.org/officeDocument/2006/relationships/oleObject" Target="../embeddings/oleObject47.bin"/><Relationship Id="rId2" Type="http://schemas.openxmlformats.org/officeDocument/2006/relationships/image" Target="../media/image56.wmf"/><Relationship Id="rId19" Type="http://schemas.openxmlformats.org/officeDocument/2006/relationships/image" Target="../media/image64.wmf"/><Relationship Id="rId18" Type="http://schemas.openxmlformats.org/officeDocument/2006/relationships/oleObject" Target="../embeddings/oleObject46.bin"/><Relationship Id="rId17" Type="http://schemas.openxmlformats.org/officeDocument/2006/relationships/image" Target="../media/image63.wmf"/><Relationship Id="rId16" Type="http://schemas.openxmlformats.org/officeDocument/2006/relationships/oleObject" Target="../embeddings/oleObject45.bin"/><Relationship Id="rId15" Type="http://schemas.openxmlformats.org/officeDocument/2006/relationships/image" Target="../media/image62.wmf"/><Relationship Id="rId14" Type="http://schemas.openxmlformats.org/officeDocument/2006/relationships/oleObject" Target="../embeddings/oleObject44.bin"/><Relationship Id="rId13" Type="http://schemas.openxmlformats.org/officeDocument/2006/relationships/image" Target="../media/image61.wmf"/><Relationship Id="rId12" Type="http://schemas.openxmlformats.org/officeDocument/2006/relationships/oleObject" Target="../embeddings/oleObject43.bin"/><Relationship Id="rId11" Type="http://schemas.openxmlformats.org/officeDocument/2006/relationships/oleObject" Target="../embeddings/oleObject42.bin"/><Relationship Id="rId10" Type="http://schemas.openxmlformats.org/officeDocument/2006/relationships/image" Target="../media/image60.wmf"/><Relationship Id="rId1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.bin"/><Relationship Id="rId8" Type="http://schemas.openxmlformats.org/officeDocument/2006/relationships/image" Target="../media/image59.wmf"/><Relationship Id="rId7" Type="http://schemas.openxmlformats.org/officeDocument/2006/relationships/oleObject" Target="../embeddings/oleObject51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49.bin"/><Relationship Id="rId2" Type="http://schemas.openxmlformats.org/officeDocument/2006/relationships/image" Target="../media/image56.wmf"/><Relationship Id="rId18" Type="http://schemas.openxmlformats.org/officeDocument/2006/relationships/vmlDrawing" Target="../drawings/vmlDrawing16.vml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64.wmf"/><Relationship Id="rId15" Type="http://schemas.openxmlformats.org/officeDocument/2006/relationships/oleObject" Target="../embeddings/oleObject55.bin"/><Relationship Id="rId14" Type="http://schemas.openxmlformats.org/officeDocument/2006/relationships/image" Target="../media/image63.wmf"/><Relationship Id="rId13" Type="http://schemas.openxmlformats.org/officeDocument/2006/relationships/oleObject" Target="../embeddings/oleObject54.bin"/><Relationship Id="rId12" Type="http://schemas.openxmlformats.org/officeDocument/2006/relationships/image" Target="../media/image62.wmf"/><Relationship Id="rId11" Type="http://schemas.openxmlformats.org/officeDocument/2006/relationships/oleObject" Target="../embeddings/oleObject53.bin"/><Relationship Id="rId10" Type="http://schemas.openxmlformats.org/officeDocument/2006/relationships/image" Target="../media/image61.wmf"/><Relationship Id="rId1" Type="http://schemas.openxmlformats.org/officeDocument/2006/relationships/oleObject" Target="../embeddings/oleObject4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7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6.png"/><Relationship Id="rId2" Type="http://schemas.openxmlformats.org/officeDocument/2006/relationships/image" Target="../media/image65.wmf"/><Relationship Id="rId1" Type="http://schemas.openxmlformats.org/officeDocument/2006/relationships/oleObject" Target="../embeddings/oleObject56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1.bin"/><Relationship Id="rId8" Type="http://schemas.openxmlformats.org/officeDocument/2006/relationships/image" Target="../media/image59.wmf"/><Relationship Id="rId7" Type="http://schemas.openxmlformats.org/officeDocument/2006/relationships/oleObject" Target="../embeddings/oleObject60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58.bin"/><Relationship Id="rId20" Type="http://schemas.openxmlformats.org/officeDocument/2006/relationships/vmlDrawing" Target="../drawings/vmlDrawing18.vml"/><Relationship Id="rId2" Type="http://schemas.openxmlformats.org/officeDocument/2006/relationships/image" Target="../media/image56.wmf"/><Relationship Id="rId19" Type="http://schemas.openxmlformats.org/officeDocument/2006/relationships/slideLayout" Target="../slideLayouts/slideLayout12.xml"/><Relationship Id="rId18" Type="http://schemas.openxmlformats.org/officeDocument/2006/relationships/oleObject" Target="../embeddings/oleObject66.bin"/><Relationship Id="rId17" Type="http://schemas.openxmlformats.org/officeDocument/2006/relationships/image" Target="../media/image63.wmf"/><Relationship Id="rId16" Type="http://schemas.openxmlformats.org/officeDocument/2006/relationships/oleObject" Target="../embeddings/oleObject65.bin"/><Relationship Id="rId15" Type="http://schemas.openxmlformats.org/officeDocument/2006/relationships/image" Target="../media/image62.wmf"/><Relationship Id="rId14" Type="http://schemas.openxmlformats.org/officeDocument/2006/relationships/oleObject" Target="../embeddings/oleObject64.bin"/><Relationship Id="rId13" Type="http://schemas.openxmlformats.org/officeDocument/2006/relationships/oleObject" Target="../embeddings/oleObject63.bin"/><Relationship Id="rId12" Type="http://schemas.openxmlformats.org/officeDocument/2006/relationships/image" Target="../media/image64.wmf"/><Relationship Id="rId11" Type="http://schemas.openxmlformats.org/officeDocument/2006/relationships/oleObject" Target="../embeddings/oleObject62.bin"/><Relationship Id="rId10" Type="http://schemas.openxmlformats.org/officeDocument/2006/relationships/image" Target="../media/image61.wmf"/><Relationship Id="rId1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70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9.wmf"/><Relationship Id="rId3" Type="http://schemas.openxmlformats.org/officeDocument/2006/relationships/oleObject" Target="../embeddings/oleObject68.bin"/><Relationship Id="rId2" Type="http://schemas.openxmlformats.org/officeDocument/2006/relationships/image" Target="../media/image58.wmf"/><Relationship Id="rId18" Type="http://schemas.openxmlformats.org/officeDocument/2006/relationships/vmlDrawing" Target="../drawings/vmlDrawing19.vml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56.wmf"/><Relationship Id="rId15" Type="http://schemas.openxmlformats.org/officeDocument/2006/relationships/oleObject" Target="../embeddings/oleObject74.bin"/><Relationship Id="rId14" Type="http://schemas.openxmlformats.org/officeDocument/2006/relationships/image" Target="../media/image67.wmf"/><Relationship Id="rId13" Type="http://schemas.openxmlformats.org/officeDocument/2006/relationships/oleObject" Target="../embeddings/oleObject73.bin"/><Relationship Id="rId12" Type="http://schemas.openxmlformats.org/officeDocument/2006/relationships/image" Target="../media/image64.wmf"/><Relationship Id="rId11" Type="http://schemas.openxmlformats.org/officeDocument/2006/relationships/oleObject" Target="../embeddings/oleObject72.bin"/><Relationship Id="rId10" Type="http://schemas.openxmlformats.org/officeDocument/2006/relationships/image" Target="../media/image63.wmf"/><Relationship Id="rId1" Type="http://schemas.openxmlformats.org/officeDocument/2006/relationships/oleObject" Target="../embeddings/oleObject67.bin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0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9.png"/><Relationship Id="rId2" Type="http://schemas.openxmlformats.org/officeDocument/2006/relationships/image" Target="../media/image68.wmf"/><Relationship Id="rId1" Type="http://schemas.openxmlformats.org/officeDocument/2006/relationships/oleObject" Target="../embeddings/oleObject7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73.wmf"/><Relationship Id="rId7" Type="http://schemas.openxmlformats.org/officeDocument/2006/relationships/oleObject" Target="../embeddings/oleObject79.bin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77.bin"/><Relationship Id="rId2" Type="http://schemas.openxmlformats.org/officeDocument/2006/relationships/image" Target="../media/image65.wmf"/><Relationship Id="rId10" Type="http://schemas.openxmlformats.org/officeDocument/2006/relationships/vmlDrawing" Target="../drawings/vmlDrawing21.vml"/><Relationship Id="rId1" Type="http://schemas.openxmlformats.org/officeDocument/2006/relationships/oleObject" Target="../embeddings/oleObject76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9.wmf"/><Relationship Id="rId7" Type="http://schemas.openxmlformats.org/officeDocument/2006/relationships/oleObject" Target="../embeddings/oleObject83.bin"/><Relationship Id="rId6" Type="http://schemas.openxmlformats.org/officeDocument/2006/relationships/image" Target="../media/image76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75.wmf"/><Relationship Id="rId3" Type="http://schemas.openxmlformats.org/officeDocument/2006/relationships/oleObject" Target="../embeddings/oleObject81.bin"/><Relationship Id="rId2" Type="http://schemas.openxmlformats.org/officeDocument/2006/relationships/image" Target="../media/image74.wmf"/><Relationship Id="rId10" Type="http://schemas.openxmlformats.org/officeDocument/2006/relationships/vmlDrawing" Target="../drawings/vmlDrawing22.vml"/><Relationship Id="rId1" Type="http://schemas.openxmlformats.org/officeDocument/2006/relationships/oleObject" Target="../embeddings/oleObject8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3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0.wmf"/><Relationship Id="rId1" Type="http://schemas.openxmlformats.org/officeDocument/2006/relationships/oleObject" Target="../embeddings/oleObject84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4.wmf"/><Relationship Id="rId7" Type="http://schemas.openxmlformats.org/officeDocument/2006/relationships/oleObject" Target="../embeddings/oleObject88.bin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82.wmf"/><Relationship Id="rId3" Type="http://schemas.openxmlformats.org/officeDocument/2006/relationships/oleObject" Target="../embeddings/oleObject86.bin"/><Relationship Id="rId2" Type="http://schemas.openxmlformats.org/officeDocument/2006/relationships/image" Target="../media/image81.wmf"/><Relationship Id="rId10" Type="http://schemas.openxmlformats.org/officeDocument/2006/relationships/vmlDrawing" Target="../drawings/vmlDrawing24.vml"/><Relationship Id="rId1" Type="http://schemas.openxmlformats.org/officeDocument/2006/relationships/oleObject" Target="../embeddings/oleObject85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3.bin"/><Relationship Id="rId8" Type="http://schemas.openxmlformats.org/officeDocument/2006/relationships/image" Target="../media/image88.wmf"/><Relationship Id="rId7" Type="http://schemas.openxmlformats.org/officeDocument/2006/relationships/oleObject" Target="../embeddings/oleObject92.bin"/><Relationship Id="rId6" Type="http://schemas.openxmlformats.org/officeDocument/2006/relationships/image" Target="../media/image87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86.wmf"/><Relationship Id="rId3" Type="http://schemas.openxmlformats.org/officeDocument/2006/relationships/oleObject" Target="../embeddings/oleObject90.bin"/><Relationship Id="rId2" Type="http://schemas.openxmlformats.org/officeDocument/2006/relationships/image" Target="../media/image85.wmf"/><Relationship Id="rId14" Type="http://schemas.openxmlformats.org/officeDocument/2006/relationships/vmlDrawing" Target="../drawings/vmlDrawing25.v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90.wmf"/><Relationship Id="rId11" Type="http://schemas.openxmlformats.org/officeDocument/2006/relationships/oleObject" Target="../embeddings/oleObject94.bin"/><Relationship Id="rId10" Type="http://schemas.openxmlformats.org/officeDocument/2006/relationships/image" Target="../media/image89.wmf"/><Relationship Id="rId1" Type="http://schemas.openxmlformats.org/officeDocument/2006/relationships/oleObject" Target="../embeddings/oleObject89.bin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9.bin"/><Relationship Id="rId8" Type="http://schemas.openxmlformats.org/officeDocument/2006/relationships/image" Target="../media/image94.wmf"/><Relationship Id="rId7" Type="http://schemas.openxmlformats.org/officeDocument/2006/relationships/oleObject" Target="../embeddings/oleObject98.bin"/><Relationship Id="rId6" Type="http://schemas.openxmlformats.org/officeDocument/2006/relationships/image" Target="../media/image93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92.wmf"/><Relationship Id="rId3" Type="http://schemas.openxmlformats.org/officeDocument/2006/relationships/oleObject" Target="../embeddings/oleObject96.bin"/><Relationship Id="rId2" Type="http://schemas.openxmlformats.org/officeDocument/2006/relationships/image" Target="../media/image91.wmf"/><Relationship Id="rId12" Type="http://schemas.openxmlformats.org/officeDocument/2006/relationships/vmlDrawing" Target="../drawings/vmlDrawing26.v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95.wmf"/><Relationship Id="rId1" Type="http://schemas.openxmlformats.org/officeDocument/2006/relationships/oleObject" Target="../embeddings/oleObject95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7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8.wmf"/><Relationship Id="rId3" Type="http://schemas.openxmlformats.org/officeDocument/2006/relationships/oleObject" Target="../embeddings/oleObject100.bin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600" b="1" dirty="0"/>
              <a:t>ТЕОРИЯ ЭЛЕКТРИЧЕСКОЙ </a:t>
            </a:r>
            <a:br>
              <a:rPr lang="ru-RU" altLang="ru-RU" sz="4600" b="1" dirty="0"/>
            </a:br>
            <a:r>
              <a:rPr lang="ru-RU" altLang="ru-RU" sz="4600" b="1" dirty="0"/>
              <a:t>СВЯЗИ</a:t>
            </a:r>
            <a:r>
              <a:rPr lang="ru-RU" altLang="ru-RU" sz="4600" dirty="0"/>
              <a:t> </a:t>
            </a:r>
            <a:endParaRPr lang="ru-RU" altLang="ru-RU" sz="4600" dirty="0"/>
          </a:p>
        </p:txBody>
      </p:sp>
      <p:sp>
        <p:nvSpPr>
          <p:cNvPr id="10243" name="Rectangle 3"/>
          <p:cNvSpPr>
            <a:spLocks noGrp="1"/>
          </p:cNvSpPr>
          <p:nvPr>
            <p:ph type="subTitle" idx="1"/>
          </p:nvPr>
        </p:nvSpPr>
        <p:spPr>
          <a:xfrm>
            <a:off x="1919288" y="4603750"/>
            <a:ext cx="6019800" cy="1752600"/>
          </a:xfrm>
          <a:solidFill>
            <a:schemeClr val="bg1">
              <a:alpha val="10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000" noProof="1">
                <a:solidFill>
                  <a:srgbClr val="660033"/>
                </a:solidFill>
              </a:rPr>
              <a:t>Ахтанов Саят Нусипбекович</a:t>
            </a:r>
            <a:br>
              <a:rPr lang="ru-RU" altLang="ru-RU" sz="3000" dirty="0">
                <a:solidFill>
                  <a:srgbClr val="660033"/>
                </a:solidFill>
              </a:rPr>
            </a:br>
            <a:r>
              <a:rPr lang="ru-RU" altLang="ru-RU" sz="3000" noProof="1">
                <a:solidFill>
                  <a:srgbClr val="660033"/>
                </a:solidFill>
              </a:rPr>
              <a:t>доктор PhD, cтарший преподаватель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3399"/>
                </a:solidFill>
              </a:rPr>
              <a:t>Сообщения</a:t>
            </a:r>
            <a:endParaRPr lang="ru-RU" altLang="ru-RU" sz="2800" b="1">
              <a:solidFill>
                <a:srgbClr val="003399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327103" y="1052513"/>
            <a:ext cx="8359697" cy="2418885"/>
          </a:xfrm>
        </p:spPr>
        <p:txBody>
          <a:bodyPr/>
          <a:lstStyle/>
          <a:p>
            <a:pPr marL="990600" lvl="1" indent="-533400">
              <a:buNone/>
              <a:defRPr/>
            </a:pPr>
            <a:r>
              <a:rPr lang="ru-RU" sz="2400" b="1" dirty="0">
                <a:cs typeface="Arial" panose="020B0604020202020204"/>
              </a:rPr>
              <a:t>Сообщение –совокупность </a:t>
            </a:r>
            <a:r>
              <a:rPr lang="ru-RU" sz="2400" b="1" i="1" dirty="0">
                <a:solidFill>
                  <a:srgbClr val="0066FF"/>
                </a:solidFill>
                <a:cs typeface="Arial" panose="020B0604020202020204"/>
              </a:rPr>
              <a:t>знаков </a:t>
            </a:r>
            <a:r>
              <a:rPr lang="ru-RU" sz="2400" b="1" dirty="0">
                <a:cs typeface="Arial" panose="020B0604020202020204"/>
              </a:rPr>
              <a:t>(</a:t>
            </a:r>
            <a:r>
              <a:rPr lang="ru-RU" sz="2400" b="1" i="1" dirty="0">
                <a:solidFill>
                  <a:srgbClr val="0066FF"/>
                </a:solidFill>
                <a:cs typeface="Arial" panose="020B0604020202020204"/>
              </a:rPr>
              <a:t>символов</a:t>
            </a:r>
            <a:r>
              <a:rPr lang="ru-RU" sz="2400" b="1" dirty="0">
                <a:cs typeface="Arial" panose="020B0604020202020204"/>
              </a:rPr>
              <a:t>)</a:t>
            </a:r>
            <a:r>
              <a:rPr lang="ru-RU" sz="2400" dirty="0">
                <a:cs typeface="Arial" panose="020B0604020202020204"/>
              </a:rPr>
              <a:t>, отображающих информацию. Сообщения могут быть непрерывными (в виде непрерывных функций) и дискретными (в виде дискретной последовательности символов (букв и знаков)).</a:t>
            </a:r>
            <a:endParaRPr lang="ru-RU">
              <a:cs typeface="Arial" panose="020B0604020202020204"/>
            </a:endParaRPr>
          </a:p>
          <a:p>
            <a:pPr marL="990600" lvl="1" indent="-533400" eaLnBrk="1" hangingPunct="1">
              <a:buFont typeface="Wingdings" panose="05000000000000000000" pitchFamily="2" charset="2"/>
              <a:buNone/>
              <a:defRPr/>
            </a:pPr>
            <a:endParaRPr lang="ru-RU" sz="3600" b="1">
              <a:effectLst>
                <a:outerShdw blurRad="38100" dist="38100" dir="2700000" algn="tl">
                  <a:srgbClr val="C0C0C0"/>
                </a:outerShdw>
              </a:effectLst>
              <a:ea typeface="Arial" panose="020B0604020202020204" pitchFamily="34" charset="0"/>
              <a:cs typeface="+mn-ea"/>
            </a:endParaRPr>
          </a:p>
        </p:txBody>
      </p:sp>
      <p:sp>
        <p:nvSpPr>
          <p:cNvPr id="23556" name="Номер слайда 4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605F140-5B75-4491-8245-0C73A54AF7A9}" type="slidenum">
              <a:rPr lang="ru-RU" altLang="ru-RU"/>
            </a:fld>
            <a:endParaRPr lang="ru-RU" alt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861" y="3336809"/>
            <a:ext cx="5178967" cy="331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4"/>
          <p:cNvGraphicFramePr>
            <a:graphicFrameLocks noChangeAspect="1"/>
          </p:cNvGraphicFramePr>
          <p:nvPr/>
        </p:nvGraphicFramePr>
        <p:xfrm>
          <a:off x="2616200" y="20574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438150" imgH="657860" progId="Equation.DSMT4">
                  <p:embed/>
                </p:oleObj>
              </mc:Choice>
              <mc:Fallback>
                <p:oleObj name="" r:id="rId1" imgW="438150" imgH="6578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57400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Номер слайда 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58BDAD1-3359-4884-89BD-7AE07509C836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476250"/>
            <a:ext cx="8640763" cy="210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61950" indent="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defRPr/>
            </a:pPr>
            <a:r>
              <a:rPr lang="ru-RU" sz="2400" b="1"/>
              <a:t>Телеграфное сообщение, готовое для передачи по </a:t>
            </a:r>
            <a:r>
              <a:rPr lang="ru-RU" sz="2400" b="1">
                <a:solidFill>
                  <a:srgbClr val="0066FF"/>
                </a:solidFill>
              </a:rPr>
              <a:t>каналу связи,</a:t>
            </a:r>
            <a:r>
              <a:rPr lang="ru-RU" sz="2400" b="1"/>
              <a:t> состоит из </a:t>
            </a:r>
            <a:r>
              <a:rPr lang="ru-RU" sz="2400" b="1">
                <a:solidFill>
                  <a:srgbClr val="0066FF"/>
                </a:solidFill>
              </a:rPr>
              <a:t>канальных символов</a:t>
            </a:r>
            <a:r>
              <a:rPr lang="ru-RU" sz="2400" b="1"/>
              <a:t> (например, из «точек», «тире» и пауз при использовании кода («азбуки») Морзе)</a:t>
            </a:r>
            <a:endParaRPr lang="ru-RU" sz="2400" b="1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ru-RU" sz="2400" b="1">
                <a:solidFill>
                  <a:srgbClr val="FF0000"/>
                </a:solidFill>
              </a:rPr>
              <a:t>   </a:t>
            </a: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anose="05050102010706020507" pitchFamily="18" charset="2"/>
              </a:rPr>
              <a:t>                               </a:t>
            </a:r>
            <a:r>
              <a:rPr lang="ru-RU" b="1">
                <a:solidFill>
                  <a:srgbClr val="FF0000"/>
                </a:solidFill>
              </a:rPr>
              <a:t>    </a:t>
            </a:r>
            <a:endParaRPr lang="ru-RU" sz="2400"/>
          </a:p>
        </p:txBody>
      </p:sp>
      <p:pic>
        <p:nvPicPr>
          <p:cNvPr id="24580" name="Picture 14" descr="ANd9GcR5cZsZHPkCgViVLQWsm0IxWxMcxJE8BjAictAYdTLeaK7WWI5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636838"/>
            <a:ext cx="47244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4"/>
          <p:cNvGraphicFramePr>
            <a:graphicFrameLocks noChangeAspect="1"/>
          </p:cNvGraphicFramePr>
          <p:nvPr/>
        </p:nvGraphicFramePr>
        <p:xfrm>
          <a:off x="2616200" y="20574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438150" imgH="657860" progId="Equation.DSMT4">
                  <p:embed/>
                </p:oleObj>
              </mc:Choice>
              <mc:Fallback>
                <p:oleObj name="" r:id="rId1" imgW="438150" imgH="6578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57400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Номер слайда 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15BB847-A29D-4311-A16C-9CDBA16BD13E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256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667385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2"/>
          <p:cNvSpPr>
            <a:spLocks noChangeArrowheads="1"/>
          </p:cNvSpPr>
          <p:nvPr/>
        </p:nvSpPr>
        <p:spPr bwMode="auto">
          <a:xfrm>
            <a:off x="1042988" y="523875"/>
            <a:ext cx="53911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/>
              <a:t>из символов 0 и 1 в </a:t>
            </a:r>
            <a:r>
              <a:rPr lang="ru-RU" altLang="ru-RU" sz="2000" b="1">
                <a:solidFill>
                  <a:srgbClr val="0066FF"/>
                </a:solidFill>
              </a:rPr>
              <a:t>коде</a:t>
            </a:r>
            <a:r>
              <a:rPr lang="ru-RU" altLang="ru-RU" sz="2000" b="1"/>
              <a:t> </a:t>
            </a:r>
            <a:r>
              <a:rPr lang="ru-RU" altLang="ru-RU" sz="2000" b="1">
                <a:solidFill>
                  <a:srgbClr val="0066FF"/>
                </a:solidFill>
              </a:rPr>
              <a:t>Бод</a:t>
            </a:r>
            <a:r>
              <a:rPr lang="en-US" altLang="ru-RU" sz="2000" b="1">
                <a:solidFill>
                  <a:srgbClr val="0066FF"/>
                </a:solidFill>
              </a:rPr>
              <a:t>ó</a:t>
            </a:r>
            <a:r>
              <a:rPr lang="ru-RU" altLang="ru-RU" sz="2000" b="1">
                <a:solidFill>
                  <a:srgbClr val="0066FF"/>
                </a:solidFill>
              </a:rPr>
              <a:t>:</a:t>
            </a:r>
            <a:endParaRPr lang="ru-RU" altLang="ru-RU" sz="2000" b="1">
              <a:solidFill>
                <a:srgbClr val="0066FF"/>
              </a:solidFill>
            </a:endParaRPr>
          </a:p>
          <a:p>
            <a:r>
              <a:rPr lang="ru-RU" altLang="ru-RU" b="1">
                <a:solidFill>
                  <a:srgbClr val="FF0000"/>
                </a:solidFill>
              </a:rPr>
              <a:t>00111  00101  01001  01110  00111  00011  11001</a:t>
            </a:r>
            <a:endParaRPr lang="ru-RU" alt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4"/>
          <p:cNvGraphicFramePr>
            <a:graphicFrameLocks noChangeAspect="1"/>
          </p:cNvGraphicFramePr>
          <p:nvPr/>
        </p:nvGraphicFramePr>
        <p:xfrm>
          <a:off x="2616200" y="20574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438150" imgH="657860" progId="Equation.DSMT4">
                  <p:embed/>
                </p:oleObj>
              </mc:Choice>
              <mc:Fallback>
                <p:oleObj name="" r:id="rId1" imgW="438150" imgH="6578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57400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Номер слайда 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82B8C6C-5E31-4ACF-9788-71E4DC283E75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26627" name="Picture 7" descr="Клавиат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86163"/>
            <a:ext cx="36893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 descr="f4cb9ba435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90613"/>
            <a:ext cx="4175125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4"/>
          <p:cNvGraphicFramePr>
            <a:graphicFrameLocks noChangeAspect="1"/>
          </p:cNvGraphicFramePr>
          <p:nvPr/>
        </p:nvGraphicFramePr>
        <p:xfrm>
          <a:off x="2616200" y="20574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438150" imgH="657860" progId="Equation.DSMT4">
                  <p:embed/>
                </p:oleObj>
              </mc:Choice>
              <mc:Fallback>
                <p:oleObj name="" r:id="rId1" imgW="438150" imgH="6578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57400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0" name="Номер слайда 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63D4BAF-F48A-4F36-8DED-A70051FFFDAB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971550" y="765175"/>
            <a:ext cx="7138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</a:rPr>
              <a:t>00111  00101  01001  01110  00111  00011  11001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89138"/>
            <a:ext cx="46085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b="1"/>
              <a:t>Сообщения</a:t>
            </a:r>
            <a:endParaRPr lang="ru-RU" altLang="ru-RU" sz="2800" b="1"/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2735262"/>
          </a:xfrm>
        </p:spPr>
        <p:txBody>
          <a:bodyPr/>
          <a:lstStyle/>
          <a:p>
            <a:pPr marL="990600" lvl="1" indent="-533400" eaLnBrk="1" hangingPunct="1">
              <a:defRPr/>
            </a:pPr>
            <a:r>
              <a:rPr lang="ru-RU" altLang="ru-RU" b="1" dirty="0">
                <a:ea typeface="Arial" panose="020B0604020202020204" pitchFamily="34" charset="0"/>
                <a:cs typeface="+mn-ea"/>
              </a:rPr>
              <a:t>В системе </a:t>
            </a:r>
            <a:r>
              <a:rPr lang="ru-RU" altLang="ru-RU" b="1" dirty="0">
                <a:solidFill>
                  <a:schemeClr val="bg2"/>
                </a:solidFill>
                <a:ea typeface="Arial" panose="020B0604020202020204" pitchFamily="34" charset="0"/>
                <a:cs typeface="+mn-ea"/>
              </a:rPr>
              <a:t>черно-белого телевидения</a:t>
            </a:r>
            <a:r>
              <a:rPr lang="ru-RU" altLang="ru-RU" b="1" dirty="0">
                <a:ea typeface="Arial" panose="020B0604020202020204" pitchFamily="34" charset="0"/>
                <a:cs typeface="+mn-ea"/>
              </a:rPr>
              <a:t> сообщение - последовательность </a:t>
            </a:r>
            <a:r>
              <a:rPr lang="ru-RU" altLang="ru-RU" b="1" dirty="0">
                <a:solidFill>
                  <a:schemeClr val="bg2">
                    <a:lumMod val="60000"/>
                    <a:lumOff val="40000"/>
                  </a:schemeClr>
                </a:solidFill>
                <a:ea typeface="Arial" panose="020B0604020202020204" pitchFamily="34" charset="0"/>
                <a:cs typeface="+mn-ea"/>
              </a:rPr>
              <a:t>кадров</a:t>
            </a:r>
            <a:r>
              <a:rPr lang="ru-RU" altLang="ru-RU" b="1" dirty="0">
                <a:ea typeface="Arial" panose="020B0604020202020204" pitchFamily="34" charset="0"/>
                <a:cs typeface="+mn-ea"/>
              </a:rPr>
              <a:t>, каждый кадр -последовательность значений яркости, упорядоченных согласно схеме телевизионной </a:t>
            </a:r>
            <a:r>
              <a:rPr lang="ru-RU" altLang="ru-RU" b="1" dirty="0">
                <a:solidFill>
                  <a:schemeClr val="bg2">
                    <a:lumMod val="60000"/>
                    <a:lumOff val="40000"/>
                  </a:schemeClr>
                </a:solidFill>
                <a:ea typeface="Arial" panose="020B0604020202020204" pitchFamily="34" charset="0"/>
                <a:cs typeface="+mn-ea"/>
              </a:rPr>
              <a:t>развертки</a:t>
            </a:r>
            <a:endParaRPr lang="ru-RU" altLang="ru-RU" b="1" dirty="0">
              <a:solidFill>
                <a:schemeClr val="bg2">
                  <a:lumMod val="60000"/>
                  <a:lumOff val="40000"/>
                </a:schemeClr>
              </a:solidFill>
              <a:ea typeface="Arial" panose="020B0604020202020204" pitchFamily="34" charset="0"/>
              <a:cs typeface="+mn-ea"/>
            </a:endParaRPr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/>
        </p:nvGraphicFramePr>
        <p:xfrm>
          <a:off x="2616200" y="20574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438150" imgH="657860" progId="Equation.DSMT4">
                  <p:embed/>
                </p:oleObj>
              </mc:Choice>
              <mc:Fallback>
                <p:oleObj name="" r:id="rId1" imgW="438150" imgH="6578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57400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Номер слайда 4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029B49-F1B6-4AC9-857A-EF1D00E83484}" type="slidenum">
              <a:rPr lang="ru-RU" altLang="ru-RU"/>
            </a:fld>
            <a:endParaRPr lang="ru-RU" altLang="ru-RU"/>
          </a:p>
        </p:txBody>
      </p:sp>
      <p:grpSp>
        <p:nvGrpSpPr>
          <p:cNvPr id="2" name="Группа 69"/>
          <p:cNvGrpSpPr/>
          <p:nvPr/>
        </p:nvGrpSpPr>
        <p:grpSpPr bwMode="auto">
          <a:xfrm>
            <a:off x="2428875" y="3911600"/>
            <a:ext cx="4143375" cy="2160588"/>
            <a:chOff x="3571868" y="3860800"/>
            <a:chExt cx="4143404" cy="2160588"/>
          </a:xfrm>
        </p:grpSpPr>
        <p:sp>
          <p:nvSpPr>
            <p:cNvPr id="28678" name="Line 162"/>
            <p:cNvSpPr>
              <a:spLocks noChangeShapeType="1"/>
            </p:cNvSpPr>
            <p:nvPr/>
          </p:nvSpPr>
          <p:spPr bwMode="auto">
            <a:xfrm>
              <a:off x="3611585" y="6021388"/>
              <a:ext cx="4103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grpSp>
          <p:nvGrpSpPr>
            <p:cNvPr id="28679" name="Группа 68"/>
            <p:cNvGrpSpPr/>
            <p:nvPr/>
          </p:nvGrpSpPr>
          <p:grpSpPr bwMode="auto">
            <a:xfrm>
              <a:off x="3571868" y="3860800"/>
              <a:ext cx="4103687" cy="2160588"/>
              <a:chOff x="3571868" y="3860800"/>
              <a:chExt cx="4103687" cy="2160588"/>
            </a:xfrm>
          </p:grpSpPr>
          <p:sp>
            <p:nvSpPr>
              <p:cNvPr id="28680" name="Line 19"/>
              <p:cNvSpPr>
                <a:spLocks noChangeShapeType="1"/>
              </p:cNvSpPr>
              <p:nvPr/>
            </p:nvSpPr>
            <p:spPr bwMode="auto">
              <a:xfrm>
                <a:off x="3571868" y="4508500"/>
                <a:ext cx="41036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28681" name="Группа 67"/>
              <p:cNvGrpSpPr/>
              <p:nvPr/>
            </p:nvGrpSpPr>
            <p:grpSpPr bwMode="auto">
              <a:xfrm>
                <a:off x="3571868" y="3860800"/>
                <a:ext cx="4103687" cy="2160588"/>
                <a:chOff x="3571868" y="3860800"/>
                <a:chExt cx="4103687" cy="2160588"/>
              </a:xfrm>
            </p:grpSpPr>
            <p:sp>
              <p:nvSpPr>
                <p:cNvPr id="28682" name="Line 8"/>
                <p:cNvSpPr>
                  <a:spLocks noChangeShapeType="1"/>
                </p:cNvSpPr>
                <p:nvPr/>
              </p:nvSpPr>
              <p:spPr bwMode="auto">
                <a:xfrm>
                  <a:off x="3571868" y="4292600"/>
                  <a:ext cx="41036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grpSp>
              <p:nvGrpSpPr>
                <p:cNvPr id="28683" name="Группа 66"/>
                <p:cNvGrpSpPr/>
                <p:nvPr/>
              </p:nvGrpSpPr>
              <p:grpSpPr bwMode="auto">
                <a:xfrm>
                  <a:off x="3571868" y="3860800"/>
                  <a:ext cx="4103687" cy="2160588"/>
                  <a:chOff x="2268538" y="3860800"/>
                  <a:chExt cx="4103687" cy="2160588"/>
                </a:xfrm>
              </p:grpSpPr>
              <p:sp>
                <p:nvSpPr>
                  <p:cNvPr id="2868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8538" y="4292600"/>
                    <a:ext cx="4103687" cy="2159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8685" name="Group 29"/>
                  <p:cNvGrpSpPr/>
                  <p:nvPr/>
                </p:nvGrpSpPr>
                <p:grpSpPr bwMode="auto">
                  <a:xfrm>
                    <a:off x="2268538" y="4725988"/>
                    <a:ext cx="4103687" cy="431800"/>
                    <a:chOff x="1429" y="2704"/>
                    <a:chExt cx="2585" cy="272"/>
                  </a:xfrm>
                </p:grpSpPr>
                <p:sp>
                  <p:nvSpPr>
                    <p:cNvPr id="2868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2704"/>
                      <a:ext cx="258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8687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2704"/>
                      <a:ext cx="2585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8688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2840"/>
                      <a:ext cx="258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8689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2840"/>
                      <a:ext cx="2585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grpSp>
                <p:nvGrpSpPr>
                  <p:cNvPr id="28690" name="Group 45"/>
                  <p:cNvGrpSpPr/>
                  <p:nvPr/>
                </p:nvGrpSpPr>
                <p:grpSpPr bwMode="auto">
                  <a:xfrm>
                    <a:off x="2268538" y="5156200"/>
                    <a:ext cx="4103687" cy="865188"/>
                    <a:chOff x="1429" y="2703"/>
                    <a:chExt cx="2585" cy="545"/>
                  </a:xfrm>
                </p:grpSpPr>
                <p:grpSp>
                  <p:nvGrpSpPr>
                    <p:cNvPr id="28691" name="Group 46"/>
                    <p:cNvGrpSpPr/>
                    <p:nvPr/>
                  </p:nvGrpSpPr>
                  <p:grpSpPr bwMode="auto">
                    <a:xfrm>
                      <a:off x="1429" y="2703"/>
                      <a:ext cx="2585" cy="272"/>
                      <a:chOff x="1429" y="2704"/>
                      <a:chExt cx="2585" cy="272"/>
                    </a:xfrm>
                  </p:grpSpPr>
                  <p:sp>
                    <p:nvSpPr>
                      <p:cNvPr id="28692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2704"/>
                        <a:ext cx="258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8693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29" y="2704"/>
                        <a:ext cx="2585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8694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2840"/>
                        <a:ext cx="258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8695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29" y="2840"/>
                        <a:ext cx="2585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  <p:grpSp>
                  <p:nvGrpSpPr>
                    <p:cNvPr id="28696" name="Group 51"/>
                    <p:cNvGrpSpPr/>
                    <p:nvPr/>
                  </p:nvGrpSpPr>
                  <p:grpSpPr bwMode="auto">
                    <a:xfrm>
                      <a:off x="1429" y="2976"/>
                      <a:ext cx="2585" cy="272"/>
                      <a:chOff x="1429" y="2704"/>
                      <a:chExt cx="2585" cy="272"/>
                    </a:xfrm>
                  </p:grpSpPr>
                  <p:sp>
                    <p:nvSpPr>
                      <p:cNvPr id="28697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2704"/>
                        <a:ext cx="258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8698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29" y="2704"/>
                        <a:ext cx="2585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8699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2840"/>
                        <a:ext cx="258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  <p:sp>
                    <p:nvSpPr>
                      <p:cNvPr id="28700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29" y="2840"/>
                        <a:ext cx="2585" cy="13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l-NL"/>
                      </a:p>
                    </p:txBody>
                  </p:sp>
                </p:grpSp>
              </p:grpSp>
              <p:sp>
                <p:nvSpPr>
                  <p:cNvPr id="28701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8538" y="4508500"/>
                    <a:ext cx="4103687" cy="2159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  <p:grpSp>
                <p:nvGrpSpPr>
                  <p:cNvPr id="28702" name="Group 123"/>
                  <p:cNvGrpSpPr/>
                  <p:nvPr/>
                </p:nvGrpSpPr>
                <p:grpSpPr bwMode="auto">
                  <a:xfrm>
                    <a:off x="2268538" y="3860800"/>
                    <a:ext cx="4103687" cy="431800"/>
                    <a:chOff x="1429" y="2704"/>
                    <a:chExt cx="2585" cy="272"/>
                  </a:xfrm>
                </p:grpSpPr>
                <p:sp>
                  <p:nvSpPr>
                    <p:cNvPr id="28703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2704"/>
                      <a:ext cx="258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8704" name="Line 1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2704"/>
                      <a:ext cx="2585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8705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2840"/>
                      <a:ext cx="258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  <p:sp>
                  <p:nvSpPr>
                    <p:cNvPr id="28706" name="Line 1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2840"/>
                      <a:ext cx="2585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l-NL"/>
                    </a:p>
                  </p:txBody>
                </p:sp>
              </p:grpSp>
              <p:sp>
                <p:nvSpPr>
                  <p:cNvPr id="28707" name="Line 1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68538" y="3860800"/>
                    <a:ext cx="4103687" cy="21605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l-NL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b="1"/>
              <a:t>Сообщения</a:t>
            </a:r>
            <a:endParaRPr lang="ru-RU" altLang="ru-RU" sz="2800" b="1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2663825"/>
          </a:xfrm>
        </p:spPr>
        <p:txBody>
          <a:bodyPr/>
          <a:lstStyle/>
          <a:p>
            <a:pPr marL="990600" lvl="1" indent="-533400" eaLnBrk="1" hangingPunct="1"/>
            <a:r>
              <a:rPr lang="ru-RU" altLang="ru-RU" b="1"/>
              <a:t>В </a:t>
            </a:r>
            <a:r>
              <a:rPr lang="ru-RU" altLang="ru-RU" b="1">
                <a:solidFill>
                  <a:srgbClr val="0066FF"/>
                </a:solidFill>
              </a:rPr>
              <a:t>телефонии</a:t>
            </a:r>
            <a:r>
              <a:rPr lang="ru-RU" altLang="ru-RU" b="1"/>
              <a:t> сообщение – непрерывная последовательность значений изменяющегося во времени звукового давления на мембрану микрофона:</a:t>
            </a:r>
            <a:endParaRPr lang="ru-RU" altLang="ru-RU" b="1"/>
          </a:p>
          <a:p>
            <a:pPr marL="990600" lvl="1" indent="-533400" eaLnBrk="1" hangingPunct="1">
              <a:buFont typeface="Wingdings" panose="05000000000000000000" pitchFamily="2" charset="2"/>
              <a:buNone/>
            </a:pPr>
            <a:endParaRPr lang="ru-RU" altLang="ru-RU" b="1">
              <a:solidFill>
                <a:srgbClr val="FF0000"/>
              </a:solidFill>
            </a:endParaRP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2616200" y="20574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438150" imgH="657860" progId="Equation.DSMT4">
                  <p:embed/>
                </p:oleObj>
              </mc:Choice>
              <mc:Fallback>
                <p:oleObj name="" r:id="rId1" imgW="438150" imgH="6578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57400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Номер слайда 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07E675E-E156-41BE-A23A-91E786176317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3078" name="Picture 7" descr="Картинка 6 из 2838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76700"/>
            <a:ext cx="23034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46005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b="1"/>
              <a:t>Сообщения</a:t>
            </a:r>
            <a:endParaRPr lang="ru-RU" altLang="ru-RU" sz="2800" b="1"/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2162175"/>
          </a:xfrm>
        </p:spPr>
        <p:txBody>
          <a:bodyPr/>
          <a:lstStyle/>
          <a:p>
            <a:pPr marL="990600" lvl="1" indent="-533400" eaLnBrk="1" hangingPunct="1">
              <a:buFont typeface="Wingdings" panose="05000000000000000000" pitchFamily="2" charset="2"/>
              <a:buChar char="ü"/>
            </a:pPr>
            <a:r>
              <a:rPr lang="ru-RU" altLang="ru-RU" b="1"/>
              <a:t>сообщения могут быть </a:t>
            </a:r>
            <a:r>
              <a:rPr lang="ru-RU" altLang="ru-RU" b="1" i="1">
                <a:solidFill>
                  <a:srgbClr val="0066FF"/>
                </a:solidFill>
              </a:rPr>
              <a:t>дискретными</a:t>
            </a:r>
            <a:r>
              <a:rPr lang="ru-RU" altLang="ru-RU" b="1" i="1"/>
              <a:t> </a:t>
            </a:r>
            <a:r>
              <a:rPr lang="ru-RU" altLang="ru-RU" b="1"/>
              <a:t>(состоящими из символов, принадлежащих конечному множеству – </a:t>
            </a:r>
            <a:r>
              <a:rPr lang="ru-RU" altLang="ru-RU" b="1" i="1">
                <a:solidFill>
                  <a:srgbClr val="FF0000"/>
                </a:solidFill>
              </a:rPr>
              <a:t>алфавиту</a:t>
            </a:r>
            <a:r>
              <a:rPr lang="ru-RU" altLang="ru-RU" b="1"/>
              <a:t>), например, телеграмма</a:t>
            </a:r>
            <a:br>
              <a:rPr lang="ru-RU" altLang="ru-RU" b="1"/>
            </a:br>
            <a:r>
              <a:rPr lang="ru-RU" altLang="ru-RU" b="1"/>
              <a:t>«встречай 18-30 вагон 6»</a:t>
            </a:r>
            <a:endParaRPr lang="ru-RU" altLang="ru-RU" b="1"/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2616200" y="20574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438150" imgH="657860" progId="Equation.DSMT4">
                  <p:embed/>
                </p:oleObj>
              </mc:Choice>
              <mc:Fallback>
                <p:oleObj name="" r:id="rId1" imgW="438150" imgH="6578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57400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5429250" y="5143500"/>
          <a:ext cx="3024188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2252345" imgH="1086485" progId="Word.Picture.8">
                  <p:embed/>
                </p:oleObj>
              </mc:Choice>
              <mc:Fallback>
                <p:oleObj name="" r:id="rId3" imgW="2252345" imgH="1086485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5143500"/>
                        <a:ext cx="3024188" cy="145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Номер слайда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18F3B1-CEA6-41F6-AE72-B51B618AF24C}" type="slidenum">
              <a:rPr lang="ru-RU" altLang="ru-RU"/>
            </a:fld>
            <a:endParaRPr lang="ru-RU" alt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3357563"/>
            <a:ext cx="7500937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b="1" dirty="0"/>
              <a:t> или </a:t>
            </a:r>
            <a:r>
              <a:rPr lang="ru-RU" altLang="ru-RU" b="1" dirty="0">
                <a:solidFill>
                  <a:srgbClr val="0066FF"/>
                </a:solidFill>
              </a:rPr>
              <a:t>непрерывными</a:t>
            </a:r>
            <a:r>
              <a:rPr lang="ru-RU" altLang="ru-RU" b="1" dirty="0"/>
              <a:t> (</a:t>
            </a:r>
            <a:r>
              <a:rPr lang="ru-RU" altLang="ru-RU" b="1" i="1" dirty="0"/>
              <a:t>континуальными</a:t>
            </a:r>
            <a:r>
              <a:rPr lang="ru-RU" altLang="ru-RU" b="1" dirty="0"/>
              <a:t>, </a:t>
            </a:r>
            <a:r>
              <a:rPr lang="ru-RU" altLang="ru-RU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аналоговыми</a:t>
            </a:r>
            <a:r>
              <a:rPr lang="ru-RU" altLang="ru-RU" b="1" dirty="0"/>
              <a:t>), описываемыми функциями непрерывного времени, например, речевое сообщение</a:t>
            </a: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76250"/>
            <a:ext cx="8229600" cy="1439863"/>
          </a:xfrm>
        </p:spPr>
        <p:txBody>
          <a:bodyPr/>
          <a:lstStyle/>
          <a:p>
            <a:pPr marL="990600" lvl="1" indent="-533400" eaLnBrk="1" hangingPunct="1"/>
            <a:r>
              <a:rPr lang="ru-RU" altLang="ru-RU"/>
              <a:t>Для передачи сообщения необходим материальный носитель или физический процесс, называемый</a:t>
            </a:r>
            <a:r>
              <a:rPr lang="ru-RU" altLang="ru-RU" b="1"/>
              <a:t> </a:t>
            </a:r>
            <a:r>
              <a:rPr lang="ru-RU" altLang="ru-RU" b="1" i="1">
                <a:solidFill>
                  <a:srgbClr val="0066FF"/>
                </a:solidFill>
              </a:rPr>
              <a:t>сигналом</a:t>
            </a:r>
            <a:r>
              <a:rPr lang="ru-RU" altLang="ru-RU" b="1"/>
              <a:t>.</a:t>
            </a:r>
            <a:r>
              <a:rPr lang="ru-RU" altLang="ru-RU"/>
              <a:t> </a:t>
            </a:r>
            <a:endParaRPr lang="ru-RU" altLang="ru-RU"/>
          </a:p>
          <a:p>
            <a:pPr marL="990600" lvl="1" indent="-533400" eaLnBrk="1" hangingPunct="1"/>
            <a:endParaRPr lang="ru-RU" altLang="ru-RU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1748" name="Номер слайда 5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15EC300-370E-4953-897D-FA01765781B9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43013" name="Picture 8" descr="Картинка 8 из 25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19732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0" descr="zad_prakt_1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81525"/>
            <a:ext cx="38163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2" descr="Картинка 12 из 14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4" descr="i?id=35152482&amp;tov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90738"/>
            <a:ext cx="1651000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333375"/>
            <a:ext cx="9036050" cy="5772537"/>
          </a:xfrm>
        </p:spPr>
        <p:txBody>
          <a:bodyPr/>
          <a:lstStyle/>
          <a:p>
            <a:pPr marL="521970" lvl="1" indent="-64770">
              <a:buNone/>
            </a:pPr>
            <a:r>
              <a:rPr lang="ru-RU" dirty="0">
                <a:ea typeface="+mn-lt"/>
                <a:cs typeface="+mn-lt"/>
              </a:rPr>
              <a:t>Сигнал – физический процесс, используемый для передачи сообщений. Математически сигнал представляется в виде функции времени. Для него можно задать длительность </a:t>
            </a:r>
            <a:r>
              <a:rPr lang="ru-RU" dirty="0" err="1">
                <a:ea typeface="+mn-lt"/>
                <a:cs typeface="+mn-lt"/>
              </a:rPr>
              <a:t>Tc</a:t>
            </a:r>
            <a:r>
              <a:rPr lang="ru-RU" dirty="0">
                <a:ea typeface="+mn-lt"/>
                <a:cs typeface="+mn-lt"/>
              </a:rPr>
              <a:t> , полосу частот шириной </a:t>
            </a:r>
            <a:r>
              <a:rPr lang="ru-RU" dirty="0" err="1">
                <a:ea typeface="+mn-lt"/>
                <a:cs typeface="+mn-lt"/>
              </a:rPr>
              <a:t>Fc</a:t>
            </a:r>
            <a:r>
              <a:rPr lang="ru-RU" dirty="0">
                <a:ea typeface="+mn-lt"/>
                <a:cs typeface="+mn-lt"/>
              </a:rPr>
              <a:t> и динамический диапазон c   D=</a:t>
            </a:r>
            <a:r>
              <a:rPr lang="ru-RU" dirty="0" err="1">
                <a:ea typeface="+mn-lt"/>
                <a:cs typeface="+mn-lt"/>
              </a:rPr>
              <a:t>Pmax</a:t>
            </a:r>
            <a:r>
              <a:rPr lang="ru-RU" dirty="0">
                <a:ea typeface="+mn-lt"/>
                <a:cs typeface="+mn-lt"/>
              </a:rPr>
              <a:t> / </a:t>
            </a:r>
            <a:r>
              <a:rPr lang="ru-RU" dirty="0" err="1">
                <a:ea typeface="+mn-lt"/>
                <a:cs typeface="+mn-lt"/>
              </a:rPr>
              <a:t>Pmin</a:t>
            </a:r>
            <a:r>
              <a:rPr lang="ru-RU" dirty="0">
                <a:ea typeface="+mn-lt"/>
                <a:cs typeface="+mn-lt"/>
              </a:rPr>
              <a:t> , где </a:t>
            </a:r>
            <a:r>
              <a:rPr lang="ru-RU" dirty="0" err="1">
                <a:ea typeface="+mn-lt"/>
                <a:cs typeface="+mn-lt"/>
              </a:rPr>
              <a:t>Pmax</a:t>
            </a:r>
            <a:r>
              <a:rPr lang="ru-RU" dirty="0">
                <a:ea typeface="+mn-lt"/>
                <a:cs typeface="+mn-lt"/>
              </a:rPr>
              <a:t> и </a:t>
            </a:r>
            <a:r>
              <a:rPr lang="ru-RU" dirty="0" err="1">
                <a:ea typeface="+mn-lt"/>
                <a:cs typeface="+mn-lt"/>
              </a:rPr>
              <a:t>Pmin</a:t>
            </a:r>
            <a:r>
              <a:rPr lang="ru-RU" dirty="0">
                <a:ea typeface="+mn-lt"/>
                <a:cs typeface="+mn-lt"/>
              </a:rPr>
              <a:t> – максимальная и минимальная мощности сигнала. Произведение этих трёх параметров определяет объём сигнала V=D*</a:t>
            </a:r>
            <a:r>
              <a:rPr lang="ru-RU" dirty="0" err="1">
                <a:ea typeface="+mn-lt"/>
                <a:cs typeface="+mn-lt"/>
              </a:rPr>
              <a:t>Fc</a:t>
            </a:r>
            <a:r>
              <a:rPr lang="ru-RU" dirty="0">
                <a:ea typeface="+mn-lt"/>
                <a:cs typeface="+mn-lt"/>
              </a:rPr>
              <a:t>*</a:t>
            </a:r>
            <a:r>
              <a:rPr lang="ru-RU" dirty="0" err="1">
                <a:ea typeface="+mn-lt"/>
                <a:cs typeface="+mn-lt"/>
              </a:rPr>
              <a:t>Tc</a:t>
            </a:r>
            <a:endParaRPr lang="ru-RU" dirty="0" err="1"/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2616200" y="20574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438150" imgH="657860" progId="Equation.DSMT4">
                  <p:embed/>
                </p:oleObj>
              </mc:Choice>
              <mc:Fallback>
                <p:oleObj name="" r:id="rId1" imgW="438150" imgH="6578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57400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2773" name="Номер слайда 5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5F41BE7-60DE-4913-BC7E-B32295BEFD78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8"/>
          <p:cNvSpPr txBox="1">
            <a:spLocks noChangeArrowheads="1"/>
          </p:cNvSpPr>
          <p:nvPr/>
        </p:nvSpPr>
        <p:spPr bwMode="auto">
          <a:xfrm>
            <a:off x="5651500" y="614363"/>
            <a:ext cx="3357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en-US" b="1"/>
              <a:t>Васюков В.Н. </a:t>
            </a:r>
            <a:r>
              <a:rPr lang="ru-RU" altLang="en-US"/>
              <a:t>Общая теория связи: Учебник / Новосиб. гос. техн. ун-т. – Новосибирск, Изд-во НГТУ, серия «Учебники НГТУ», 2017. – 580 с.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 </a:t>
            </a:r>
            <a:r>
              <a:rPr lang="ru-RU" altLang="en-US">
                <a:solidFill>
                  <a:srgbClr val="1818FF"/>
                </a:solidFill>
              </a:rPr>
              <a:t>Шифр  621.39 В201</a:t>
            </a:r>
            <a:endParaRPr lang="ru-RU" altLang="en-US">
              <a:solidFill>
                <a:srgbClr val="1818FF"/>
              </a:solidFill>
            </a:endParaRPr>
          </a:p>
        </p:txBody>
      </p:sp>
      <p:sp>
        <p:nvSpPr>
          <p:cNvPr id="6146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8DFEAE-B442-4731-A49C-7D51B7412CA9}" type="slidenum">
              <a:rPr lang="ru-RU" altLang="ru-RU"/>
            </a:fld>
            <a:endParaRPr lang="ru-RU" altLang="ru-RU"/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4363"/>
            <a:ext cx="47625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b="1"/>
              <a:t>Сигналы</a:t>
            </a:r>
            <a:endParaRPr lang="ru-RU" altLang="ru-RU" sz="2800" b="1"/>
          </a:p>
        </p:txBody>
      </p:sp>
      <p:sp>
        <p:nvSpPr>
          <p:cNvPr id="615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968875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</a:pPr>
            <a:r>
              <a:rPr lang="ru-RU" altLang="ru-RU" sz="2400"/>
              <a:t>Обычно сигнал описывается некоторой функцией времени</a:t>
            </a:r>
            <a:r>
              <a:rPr lang="ru-RU" altLang="ru-RU"/>
              <a:t>. </a:t>
            </a: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ru-RU" altLang="ru-RU" sz="1600"/>
              <a:t>Аналоговый (континуальный)                Квантованный</a:t>
            </a: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endParaRPr lang="ru-RU" altLang="ru-RU" sz="160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ru-RU" altLang="ru-RU" sz="1600"/>
              <a:t>Дискретный                                              Цифровой  </a:t>
            </a:r>
            <a:endParaRPr lang="ru-RU" altLang="ru-RU" sz="1600"/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2616200" y="20574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438150" imgH="657860" progId="Equation.DSMT4">
                  <p:embed/>
                </p:oleObj>
              </mc:Choice>
              <mc:Fallback>
                <p:oleObj name="" r:id="rId1" imgW="438150" imgH="6578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57400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379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3800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1476375" y="2060575"/>
          <a:ext cx="2203450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1268730" imgH="1374140" progId="Word.Picture.8">
                  <p:embed/>
                </p:oleObj>
              </mc:Choice>
              <mc:Fallback>
                <p:oleObj name="" r:id="rId3" imgW="1268730" imgH="137414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060575"/>
                        <a:ext cx="2203450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8"/>
          <p:cNvGraphicFramePr>
            <a:graphicFrameLocks noChangeAspect="1"/>
          </p:cNvGraphicFramePr>
          <p:nvPr/>
        </p:nvGraphicFramePr>
        <p:xfrm>
          <a:off x="5292725" y="2060575"/>
          <a:ext cx="16557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952500" imgH="1028700" progId="Word.Picture.8">
                  <p:embed/>
                </p:oleObj>
              </mc:Choice>
              <mc:Fallback>
                <p:oleObj name="" r:id="rId5" imgW="952500" imgH="10287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060575"/>
                        <a:ext cx="165576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0"/>
          <p:cNvGraphicFramePr>
            <a:graphicFrameLocks noChangeAspect="1"/>
          </p:cNvGraphicFramePr>
          <p:nvPr/>
        </p:nvGraphicFramePr>
        <p:xfrm>
          <a:off x="1619250" y="4292600"/>
          <a:ext cx="20161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1268730" imgH="1374140" progId="Word.Picture.8">
                  <p:embed/>
                </p:oleObj>
              </mc:Choice>
              <mc:Fallback>
                <p:oleObj name="" r:id="rId7" imgW="1268730" imgH="1374140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292600"/>
                        <a:ext cx="20161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12"/>
          <p:cNvGraphicFramePr>
            <a:graphicFrameLocks noChangeAspect="1"/>
          </p:cNvGraphicFramePr>
          <p:nvPr/>
        </p:nvGraphicFramePr>
        <p:xfrm>
          <a:off x="5364163" y="4221163"/>
          <a:ext cx="1800225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9" imgW="952500" imgH="1028700" progId="Word.Picture.8">
                  <p:embed/>
                </p:oleObj>
              </mc:Choice>
              <mc:Fallback>
                <p:oleObj name="" r:id="rId9" imgW="952500" imgH="1028700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221163"/>
                        <a:ext cx="1800225" cy="137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Номер слайда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88125" y="64008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41327B-D257-4F31-BE0F-6DF30917AAB8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b="1"/>
              <a:t>Примеры аналоговых сигналов:</a:t>
            </a:r>
            <a:endParaRPr lang="ru-RU" altLang="ru-RU" sz="2800" b="1">
              <a:solidFill>
                <a:srgbClr val="FF0000"/>
              </a:solidFill>
            </a:endParaRPr>
          </a:p>
        </p:txBody>
      </p:sp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2616200" y="20574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438150" imgH="657860" progId="Equation.DSMT4">
                  <p:embed/>
                </p:oleObj>
              </mc:Choice>
              <mc:Fallback>
                <p:oleObj name="" r:id="rId1" imgW="438150" imgH="6578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57400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0" y="2525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4823" name="Rectangle 13"/>
          <p:cNvSpPr>
            <a:spLocks noChangeArrowheads="1"/>
          </p:cNvSpPr>
          <p:nvPr/>
        </p:nvSpPr>
        <p:spPr bwMode="auto">
          <a:xfrm>
            <a:off x="0" y="2525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4824" name="Номер слайда 1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CC24ECB-C43D-41B5-8B4F-91919750BABB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graphicFrame>
        <p:nvGraphicFramePr>
          <p:cNvPr id="7171" name="Object 16"/>
          <p:cNvGraphicFramePr>
            <a:graphicFrameLocks noChangeAspect="1"/>
          </p:cNvGraphicFramePr>
          <p:nvPr/>
        </p:nvGraphicFramePr>
        <p:xfrm>
          <a:off x="611188" y="1341438"/>
          <a:ext cx="3724275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8458200" imgH="1504950" progId="Mathcad">
                  <p:embed/>
                </p:oleObj>
              </mc:Choice>
              <mc:Fallback>
                <p:oleObj name="" r:id="rId3" imgW="8458200" imgH="1504950" progId="Mathcad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341438"/>
                        <a:ext cx="3724275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7"/>
          <p:cNvGraphicFramePr>
            <a:graphicFrameLocks noChangeAspect="1"/>
          </p:cNvGraphicFramePr>
          <p:nvPr/>
        </p:nvGraphicFramePr>
        <p:xfrm>
          <a:off x="250825" y="2924175"/>
          <a:ext cx="42100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4210050" imgH="1647825" progId="Mathcad">
                  <p:embed/>
                </p:oleObj>
              </mc:Choice>
              <mc:Fallback>
                <p:oleObj name="" r:id="rId5" imgW="4210050" imgH="1647825" progId="Mathcad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924175"/>
                        <a:ext cx="42100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8"/>
          <p:cNvGraphicFramePr>
            <a:graphicFrameLocks noChangeAspect="1"/>
          </p:cNvGraphicFramePr>
          <p:nvPr/>
        </p:nvGraphicFramePr>
        <p:xfrm>
          <a:off x="5364163" y="1700213"/>
          <a:ext cx="23796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990600" imgH="228600" progId="Equation.DSMT4">
                  <p:embed/>
                </p:oleObj>
              </mc:Choice>
              <mc:Fallback>
                <p:oleObj name="" r:id="rId7" imgW="990600" imgH="2286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700213"/>
                        <a:ext cx="23796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Text Box 19"/>
          <p:cNvSpPr txBox="1">
            <a:spLocks noChangeArrowheads="1"/>
          </p:cNvSpPr>
          <p:nvPr/>
        </p:nvSpPr>
        <p:spPr bwMode="auto">
          <a:xfrm>
            <a:off x="4643438" y="1196975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Гармоническое колебание</a:t>
            </a:r>
            <a:endParaRPr lang="ru-RU" altLang="ru-RU" sz="2400"/>
          </a:p>
        </p:txBody>
      </p:sp>
      <p:sp>
        <p:nvSpPr>
          <p:cNvPr id="7185" name="Text Box 20"/>
          <p:cNvSpPr txBox="1">
            <a:spLocks noChangeArrowheads="1"/>
          </p:cNvSpPr>
          <p:nvPr/>
        </p:nvSpPr>
        <p:spPr bwMode="auto">
          <a:xfrm>
            <a:off x="5005388" y="3068638"/>
            <a:ext cx="37433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Видеоимпульс </a:t>
            </a:r>
            <a:r>
              <a:rPr lang="ru-RU" altLang="ru-RU" sz="2000"/>
              <a:t>(не меняет знака или меняет несколько раз</a:t>
            </a:r>
            <a:r>
              <a:rPr lang="ru-RU" altLang="ru-RU" sz="2400"/>
              <a:t>) </a:t>
            </a:r>
            <a:endParaRPr lang="ru-RU" altLang="ru-RU" sz="2400"/>
          </a:p>
        </p:txBody>
      </p:sp>
      <p:graphicFrame>
        <p:nvGraphicFramePr>
          <p:cNvPr id="7174" name="Object 21"/>
          <p:cNvGraphicFramePr>
            <a:graphicFrameLocks noChangeAspect="1"/>
          </p:cNvGraphicFramePr>
          <p:nvPr/>
        </p:nvGraphicFramePr>
        <p:xfrm>
          <a:off x="323850" y="4941888"/>
          <a:ext cx="42100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9" imgW="4210050" imgH="1647825" progId="Mathcad">
                  <p:embed/>
                </p:oleObj>
              </mc:Choice>
              <mc:Fallback>
                <p:oleObj name="" r:id="rId9" imgW="4210050" imgH="1647825" progId="Mathcad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941888"/>
                        <a:ext cx="42100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Text Box 23"/>
          <p:cNvSpPr txBox="1">
            <a:spLocks noChangeArrowheads="1"/>
          </p:cNvSpPr>
          <p:nvPr/>
        </p:nvSpPr>
        <p:spPr bwMode="auto">
          <a:xfrm>
            <a:off x="5003800" y="5059363"/>
            <a:ext cx="367188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Радиоимпульс </a:t>
            </a:r>
            <a:r>
              <a:rPr lang="ru-RU" altLang="ru-RU" sz="2000"/>
              <a:t>(меняет знак многократно)</a:t>
            </a:r>
            <a:r>
              <a:rPr lang="ru-RU" altLang="ru-RU" sz="2800"/>
              <a:t> </a:t>
            </a:r>
            <a:endParaRPr lang="ru-RU" altLang="ru-RU" sz="2800"/>
          </a:p>
        </p:txBody>
      </p:sp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5435600" y="2349500"/>
          <a:ext cx="3968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1" imgW="165100" imgH="152400" progId="Equation.DSMT4">
                  <p:embed/>
                </p:oleObj>
              </mc:Choice>
              <mc:Fallback>
                <p:oleObj name="" r:id="rId11" imgW="165100" imgH="152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349500"/>
                        <a:ext cx="3968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795963" y="2276475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FF0000"/>
                </a:solidFill>
              </a:rPr>
              <a:t>- </a:t>
            </a:r>
            <a:r>
              <a:rPr lang="ru-RU" altLang="ru-RU" sz="2400"/>
              <a:t>ом</a:t>
            </a:r>
            <a:r>
              <a:rPr lang="en-US" altLang="ru-RU" sz="2400">
                <a:solidFill>
                  <a:srgbClr val="FF0000"/>
                </a:solidFill>
              </a:rPr>
              <a:t>é</a:t>
            </a:r>
            <a:r>
              <a:rPr lang="ru-RU" altLang="ru-RU" sz="2400"/>
              <a:t>га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5" grpId="0"/>
      <p:bldP spid="7186" grpId="0"/>
      <p:bldP spid="71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b="1"/>
              <a:t>Примеры сигналов:</a:t>
            </a:r>
            <a:endParaRPr lang="ru-RU" altLang="ru-RU" sz="2800" b="1">
              <a:solidFill>
                <a:srgbClr val="FF0000"/>
              </a:solidFill>
            </a:endParaRPr>
          </a:p>
        </p:txBody>
      </p:sp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584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5846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5847" name="Номер слайда 1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C04247F-C3AD-4BAC-A4C2-B2027C3F900D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graphicFrame>
        <p:nvGraphicFramePr>
          <p:cNvPr id="8194" name="Object 17"/>
          <p:cNvGraphicFramePr>
            <a:graphicFrameLocks noChangeAspect="1"/>
          </p:cNvGraphicFramePr>
          <p:nvPr/>
        </p:nvGraphicFramePr>
        <p:xfrm>
          <a:off x="539750" y="1341438"/>
          <a:ext cx="441007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4410075" imgH="1647825" progId="Mathcad">
                  <p:embed/>
                </p:oleObj>
              </mc:Choice>
              <mc:Fallback>
                <p:oleObj name="" r:id="rId1" imgW="4410075" imgH="1647825" progId="Mathcad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4410075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5076825" y="1125538"/>
            <a:ext cx="3382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Экспоненциальный видеоимпульс </a:t>
            </a:r>
            <a:endParaRPr lang="ru-RU" altLang="ru-RU" sz="2400"/>
          </a:p>
        </p:txBody>
      </p:sp>
      <p:graphicFrame>
        <p:nvGraphicFramePr>
          <p:cNvPr id="8195" name="Object 19"/>
          <p:cNvGraphicFramePr>
            <a:graphicFrameLocks noChangeAspect="1"/>
          </p:cNvGraphicFramePr>
          <p:nvPr/>
        </p:nvGraphicFramePr>
        <p:xfrm>
          <a:off x="5186363" y="2022475"/>
          <a:ext cx="344963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2235200" imgH="596900" progId="Equation.DSMT4">
                  <p:embed/>
                </p:oleObj>
              </mc:Choice>
              <mc:Fallback>
                <p:oleObj name="" r:id="rId3" imgW="2235200" imgH="5969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2022475"/>
                        <a:ext cx="3449637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0"/>
          <p:cNvGraphicFramePr>
            <a:graphicFrameLocks noChangeAspect="1"/>
          </p:cNvGraphicFramePr>
          <p:nvPr/>
        </p:nvGraphicFramePr>
        <p:xfrm>
          <a:off x="827088" y="3357563"/>
          <a:ext cx="40386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4038600" imgH="1504950" progId="Mathcad">
                  <p:embed/>
                </p:oleObj>
              </mc:Choice>
              <mc:Fallback>
                <p:oleObj name="" r:id="rId5" imgW="4038600" imgH="1504950" progId="Mathcad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57563"/>
                        <a:ext cx="40386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Text Box 21"/>
          <p:cNvSpPr txBox="1">
            <a:spLocks noChangeArrowheads="1"/>
          </p:cNvSpPr>
          <p:nvPr/>
        </p:nvSpPr>
        <p:spPr bwMode="auto">
          <a:xfrm>
            <a:off x="5076825" y="3213100"/>
            <a:ext cx="33829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Колокольный (колоколообразный) видеоимпульс </a:t>
            </a:r>
            <a:endParaRPr lang="ru-RU" altLang="ru-RU" sz="2400"/>
          </a:p>
        </p:txBody>
      </p:sp>
      <p:graphicFrame>
        <p:nvGraphicFramePr>
          <p:cNvPr id="8197" name="Object 22"/>
          <p:cNvGraphicFramePr>
            <a:graphicFrameLocks noChangeAspect="1"/>
          </p:cNvGraphicFramePr>
          <p:nvPr/>
        </p:nvGraphicFramePr>
        <p:xfrm>
          <a:off x="827088" y="5084763"/>
          <a:ext cx="4191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4191000" imgH="1504950" progId="Mathcad">
                  <p:embed/>
                </p:oleObj>
              </mc:Choice>
              <mc:Fallback>
                <p:oleObj name="" r:id="rId7" imgW="4191000" imgH="1504950" progId="Mathcad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084763"/>
                        <a:ext cx="4191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Text Box 23"/>
          <p:cNvSpPr txBox="1">
            <a:spLocks noChangeArrowheads="1"/>
          </p:cNvSpPr>
          <p:nvPr/>
        </p:nvSpPr>
        <p:spPr bwMode="auto">
          <a:xfrm>
            <a:off x="5219700" y="5229225"/>
            <a:ext cx="3382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Колокольный радиоимпульс 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/>
      <p:bldP spid="8207" grpId="0"/>
      <p:bldP spid="82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Object 17"/>
          <p:cNvGraphicFramePr>
            <a:graphicFrameLocks noChangeAspect="1"/>
          </p:cNvGraphicFramePr>
          <p:nvPr/>
        </p:nvGraphicFramePr>
        <p:xfrm>
          <a:off x="323850" y="2311400"/>
          <a:ext cx="8569325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6629400" imgH="1714500" progId="Mathcad">
                  <p:embed/>
                </p:oleObj>
              </mc:Choice>
              <mc:Fallback>
                <p:oleObj name="" r:id="rId1" imgW="6629400" imgH="1714500" progId="Mathcad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311400"/>
                        <a:ext cx="8569325" cy="221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b="1"/>
              <a:t>Примеры сигналов:</a:t>
            </a:r>
            <a:endParaRPr lang="ru-RU" altLang="ru-RU" sz="2800" b="1">
              <a:solidFill>
                <a:srgbClr val="FF0000"/>
              </a:solidFill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6871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6872" name="Номер слайда 1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38E1B3F-4418-4DD6-91B7-BDFB8AD95257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sp>
        <p:nvSpPr>
          <p:cNvPr id="9228" name="Text Box 18"/>
          <p:cNvSpPr txBox="1">
            <a:spLocks noChangeArrowheads="1"/>
          </p:cNvSpPr>
          <p:nvPr/>
        </p:nvSpPr>
        <p:spPr bwMode="auto">
          <a:xfrm>
            <a:off x="4716463" y="1628775"/>
            <a:ext cx="424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Фрагмент речевого сигнала</a:t>
            </a:r>
            <a:endParaRPr lang="ru-RU" altLang="ru-RU" sz="2400"/>
          </a:p>
        </p:txBody>
      </p:sp>
      <p:sp>
        <p:nvSpPr>
          <p:cNvPr id="9229" name="Text Box 21"/>
          <p:cNvSpPr txBox="1">
            <a:spLocks noChangeArrowheads="1"/>
          </p:cNvSpPr>
          <p:nvPr/>
        </p:nvSpPr>
        <p:spPr bwMode="auto">
          <a:xfrm>
            <a:off x="4067175" y="3789363"/>
            <a:ext cx="4643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/>
              <a:t>M-</a:t>
            </a:r>
            <a:r>
              <a:rPr lang="ru-RU" altLang="ru-RU" sz="2400"/>
              <a:t>последовательность</a:t>
            </a:r>
            <a:endParaRPr lang="ru-RU" altLang="ru-RU" sz="2400"/>
          </a:p>
        </p:txBody>
      </p:sp>
      <p:sp>
        <p:nvSpPr>
          <p:cNvPr id="9230" name="Text Box 23"/>
          <p:cNvSpPr txBox="1">
            <a:spLocks noChangeArrowheads="1"/>
          </p:cNvSpPr>
          <p:nvPr/>
        </p:nvSpPr>
        <p:spPr bwMode="auto">
          <a:xfrm>
            <a:off x="5508625" y="5229225"/>
            <a:ext cx="3382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Фрагмент дискретного сигнала</a:t>
            </a:r>
            <a:endParaRPr lang="ru-RU" altLang="ru-RU" sz="2400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476375" y="1125538"/>
          <a:ext cx="3024188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2252345" imgH="1086485" progId="Word.Picture.8">
                  <p:embed/>
                </p:oleObj>
              </mc:Choice>
              <mc:Fallback>
                <p:oleObj name="" r:id="rId3" imgW="2252345" imgH="1086485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25538"/>
                        <a:ext cx="3024188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9"/>
          <p:cNvGraphicFramePr>
            <a:graphicFrameLocks noChangeAspect="1"/>
          </p:cNvGraphicFramePr>
          <p:nvPr/>
        </p:nvGraphicFramePr>
        <p:xfrm>
          <a:off x="179388" y="4508500"/>
          <a:ext cx="5256212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4191000" imgH="1714500" progId="Mathcad">
                  <p:embed/>
                </p:oleObj>
              </mc:Choice>
              <mc:Fallback>
                <p:oleObj name="" r:id="rId5" imgW="4191000" imgH="1714500" progId="Mathcad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508500"/>
                        <a:ext cx="5256212" cy="215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92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b="1"/>
              <a:t>Системы связи</a:t>
            </a:r>
            <a:endParaRPr lang="ru-RU" altLang="ru-RU" sz="2800" b="1"/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1946275"/>
          </a:xfrm>
        </p:spPr>
        <p:txBody>
          <a:bodyPr/>
          <a:lstStyle/>
          <a:p>
            <a:pPr marL="990600" lvl="1" indent="-533400" eaLnBrk="1" hangingPunct="1">
              <a:buFont typeface="Wingdings" panose="05000000000000000000" pitchFamily="2" charset="2"/>
              <a:buChar char="ü"/>
            </a:pPr>
            <a:r>
              <a:rPr lang="ru-RU" altLang="ru-RU" i="1">
                <a:solidFill>
                  <a:schemeClr val="bg2"/>
                </a:solidFill>
              </a:rPr>
              <a:t>Система связи</a:t>
            </a:r>
            <a:r>
              <a:rPr lang="ru-RU" altLang="ru-RU" i="1"/>
              <a:t> </a:t>
            </a:r>
            <a:r>
              <a:rPr lang="ru-RU" altLang="ru-RU"/>
              <a:t>- совокупность устройств, выполняющих преобразования сообщений и сигналов с целью передачи сообщений от источника к получателю. </a:t>
            </a:r>
            <a:endParaRPr lang="ru-RU" altLang="ru-RU"/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2616200" y="20574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438150" imgH="657860" progId="Equation.DSMT4">
                  <p:embed/>
                </p:oleObj>
              </mc:Choice>
              <mc:Fallback>
                <p:oleObj name="" r:id="rId1" imgW="438150" imgH="6578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057400"/>
                        <a:ext cx="914400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0" y="2525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7897" name="Номер слайда 9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E7E132E-0708-461D-8738-A879871EA062}" type="slidenum">
              <a:rPr lang="ru-RU" altLang="ru-RU"/>
            </a:fld>
            <a:endParaRPr lang="ru-RU" alt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85813" y="3357563"/>
            <a:ext cx="707231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ru-RU" altLang="ru-RU" sz="2800"/>
              <a:t>К показателям эффективности систем связи относятся </a:t>
            </a:r>
            <a:r>
              <a:rPr lang="ru-RU" altLang="ru-RU" sz="2800" i="1">
                <a:solidFill>
                  <a:schemeClr val="bg2"/>
                </a:solidFill>
              </a:rPr>
              <a:t>верность</a:t>
            </a:r>
            <a:r>
              <a:rPr lang="ru-RU" altLang="ru-RU" sz="2800" i="1"/>
              <a:t> (</a:t>
            </a:r>
            <a:r>
              <a:rPr lang="ru-RU" altLang="ru-RU" sz="2800" i="1">
                <a:solidFill>
                  <a:srgbClr val="0066FF"/>
                </a:solidFill>
              </a:rPr>
              <a:t>достоверность</a:t>
            </a:r>
            <a:r>
              <a:rPr lang="ru-RU" altLang="ru-RU" sz="2800" i="1"/>
              <a:t>), </a:t>
            </a:r>
            <a:r>
              <a:rPr lang="ru-RU" altLang="ru-RU" sz="2800" i="1">
                <a:solidFill>
                  <a:schemeClr val="bg2"/>
                </a:solidFill>
              </a:rPr>
              <a:t>скорость передачи</a:t>
            </a:r>
            <a:r>
              <a:rPr lang="ru-RU" altLang="ru-RU" sz="2800" i="1"/>
              <a:t> </a:t>
            </a:r>
            <a:r>
              <a:rPr lang="ru-RU" altLang="ru-RU" sz="2800" i="1">
                <a:solidFill>
                  <a:schemeClr val="bg2"/>
                </a:solidFill>
              </a:rPr>
              <a:t>информации</a:t>
            </a:r>
            <a:r>
              <a:rPr lang="ru-RU" altLang="ru-RU" sz="2800" i="1"/>
              <a:t>, </a:t>
            </a:r>
            <a:r>
              <a:rPr lang="ru-RU" altLang="ru-RU" sz="2800" i="1">
                <a:solidFill>
                  <a:schemeClr val="bg2"/>
                </a:solidFill>
              </a:rPr>
              <a:t>помехоустойчивость</a:t>
            </a:r>
            <a:r>
              <a:rPr lang="ru-RU" altLang="ru-RU" sz="2800"/>
              <a:t>, а также некоторые другие величины. 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3"/>
          <p:cNvSpPr txBox="1">
            <a:spLocks noChangeArrowheads="1"/>
          </p:cNvSpPr>
          <p:nvPr/>
        </p:nvSpPr>
        <p:spPr bwMode="auto">
          <a:xfrm>
            <a:off x="755650" y="3141663"/>
            <a:ext cx="79930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/>
              <a:t>Сообщение</a:t>
            </a:r>
            <a:r>
              <a:rPr lang="ru-RU" altLang="ru-RU" sz="2400" i="1"/>
              <a:t>        </a:t>
            </a:r>
            <a:r>
              <a:rPr lang="ru-RU" altLang="ru-RU" sz="2400"/>
              <a:t>преобразуется преобразователем в сигнал           , называемый </a:t>
            </a:r>
            <a:r>
              <a:rPr lang="ru-RU" altLang="ru-RU" sz="2400" i="1">
                <a:solidFill>
                  <a:srgbClr val="990033"/>
                </a:solidFill>
              </a:rPr>
              <a:t>первичным сигналом</a:t>
            </a:r>
            <a:r>
              <a:rPr lang="ru-RU" altLang="ru-RU" sz="2400">
                <a:solidFill>
                  <a:srgbClr val="990033"/>
                </a:solidFill>
              </a:rPr>
              <a:t>. </a:t>
            </a:r>
            <a:endParaRPr lang="ru-RU" altLang="ru-RU"/>
          </a:p>
          <a:p>
            <a:pPr>
              <a:lnSpc>
                <a:spcPct val="150000"/>
              </a:lnSpc>
            </a:pPr>
            <a:r>
              <a:rPr lang="ru-RU" altLang="ru-RU" sz="2400"/>
              <a:t>Первичный сигнал поступает в линию связи, где подвергается действию помех, в результате получается сигнал          , который преобразуется в сообщение </a:t>
            </a:r>
            <a:endParaRPr lang="ru-RU" altLang="ru-RU" sz="2400"/>
          </a:p>
        </p:txBody>
      </p:sp>
      <p:sp>
        <p:nvSpPr>
          <p:cNvPr id="38914" name="Rectangle 21"/>
          <p:cNvSpPr>
            <a:spLocks noGrp="1" noChangeArrowheads="1"/>
          </p:cNvSpPr>
          <p:nvPr>
            <p:ph type="title" sz="quarter"/>
          </p:nvPr>
        </p:nvSpPr>
        <p:spPr>
          <a:xfrm>
            <a:off x="679257" y="520545"/>
            <a:ext cx="8229600" cy="668338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chemeClr val="bg2"/>
                </a:solidFill>
              </a:rPr>
              <a:t>Структура простейшей аналоговой системы связи</a:t>
            </a:r>
            <a:endParaRPr lang="ru-RU" altLang="ru-RU" sz="2800" dirty="0">
              <a:solidFill>
                <a:schemeClr val="bg2"/>
              </a:solidFill>
            </a:endParaRPr>
          </a:p>
        </p:txBody>
      </p:sp>
      <p:sp>
        <p:nvSpPr>
          <p:cNvPr id="38915" name="Номер слайда 9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D939913-76CA-4C05-945D-7D7A15BC5745}" type="slidenum">
              <a:rPr lang="ru-RU" altLang="ru-RU"/>
            </a:fld>
            <a:endParaRPr lang="ru-RU" altLang="ru-RU"/>
          </a:p>
        </p:txBody>
      </p:sp>
      <p:pic>
        <p:nvPicPr>
          <p:cNvPr id="38916" name="Рисунок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611313"/>
            <a:ext cx="9121776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7" name="Объект 3"/>
          <p:cNvGraphicFramePr>
            <a:graphicFrameLocks noChangeAspect="1"/>
          </p:cNvGraphicFramePr>
          <p:nvPr/>
        </p:nvGraphicFramePr>
        <p:xfrm>
          <a:off x="1403350" y="1244600"/>
          <a:ext cx="3968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2" imgW="127000" imgH="139700" progId="Equation.DSMT4">
                  <p:embed/>
                </p:oleObj>
              </mc:Choice>
              <mc:Fallback>
                <p:oleObj name="" r:id="rId2" imgW="127000" imgH="1397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244600"/>
                        <a:ext cx="3968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Объект 13"/>
          <p:cNvGraphicFramePr>
            <a:graphicFrameLocks noChangeAspect="1"/>
          </p:cNvGraphicFramePr>
          <p:nvPr/>
        </p:nvGraphicFramePr>
        <p:xfrm>
          <a:off x="7250113" y="1101725"/>
          <a:ext cx="3968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127000" imgH="177165" progId="Equation.DSMT4">
                  <p:embed/>
                </p:oleObj>
              </mc:Choice>
              <mc:Fallback>
                <p:oleObj name="" r:id="rId4" imgW="127000" imgH="177165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1101725"/>
                        <a:ext cx="3968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Объект 4"/>
          <p:cNvGraphicFramePr>
            <a:graphicFrameLocks noChangeAspect="1"/>
          </p:cNvGraphicFramePr>
          <p:nvPr/>
        </p:nvGraphicFramePr>
        <p:xfrm>
          <a:off x="3132138" y="1101725"/>
          <a:ext cx="8667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6" imgW="279400" imgH="203200" progId="Equation.DSMT4">
                  <p:embed/>
                </p:oleObj>
              </mc:Choice>
              <mc:Fallback>
                <p:oleObj name="" r:id="rId6" imgW="279400" imgH="2032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101725"/>
                        <a:ext cx="866775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Объект 15"/>
          <p:cNvGraphicFramePr>
            <a:graphicFrameLocks noChangeAspect="1"/>
          </p:cNvGraphicFramePr>
          <p:nvPr/>
        </p:nvGraphicFramePr>
        <p:xfrm>
          <a:off x="5159375" y="1028700"/>
          <a:ext cx="86518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8" imgW="279400" imgH="241300" progId="Equation.DSMT4">
                  <p:embed/>
                </p:oleObj>
              </mc:Choice>
              <mc:Fallback>
                <p:oleObj name="" r:id="rId8" imgW="279400" imgH="241300" progId="Equation.DSMT4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1028700"/>
                        <a:ext cx="865188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Объект 16"/>
          <p:cNvGraphicFramePr>
            <a:graphicFrameLocks noChangeAspect="1"/>
          </p:cNvGraphicFramePr>
          <p:nvPr/>
        </p:nvGraphicFramePr>
        <p:xfrm>
          <a:off x="2627313" y="3279775"/>
          <a:ext cx="3968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0" imgW="127000" imgH="139700" progId="Equation.DSMT4">
                  <p:embed/>
                </p:oleObj>
              </mc:Choice>
              <mc:Fallback>
                <p:oleObj name="" r:id="rId10" imgW="127000" imgH="13970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279775"/>
                        <a:ext cx="3968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2" name="Объект 17"/>
          <p:cNvGraphicFramePr>
            <a:graphicFrameLocks noChangeAspect="1"/>
          </p:cNvGraphicFramePr>
          <p:nvPr/>
        </p:nvGraphicFramePr>
        <p:xfrm>
          <a:off x="1908175" y="3735388"/>
          <a:ext cx="86677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2" imgW="279400" imgH="203200" progId="Equation.DSMT4">
                  <p:embed/>
                </p:oleObj>
              </mc:Choice>
              <mc:Fallback>
                <p:oleObj name="" r:id="rId12" imgW="279400" imgH="203200" progId="Equation.DSMT4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735388"/>
                        <a:ext cx="866775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Объект 18"/>
          <p:cNvGraphicFramePr>
            <a:graphicFrameLocks noChangeAspect="1"/>
          </p:cNvGraphicFramePr>
          <p:nvPr/>
        </p:nvGraphicFramePr>
        <p:xfrm>
          <a:off x="3557588" y="5283200"/>
          <a:ext cx="8651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4" imgW="279400" imgH="241300" progId="Equation.DSMT4">
                  <p:embed/>
                </p:oleObj>
              </mc:Choice>
              <mc:Fallback>
                <p:oleObj name="" r:id="rId14" imgW="279400" imgH="241300" progId="Equation.DSMT4">
                  <p:embed/>
                  <p:pic>
                    <p:nvPicPr>
                      <p:cNvPr id="0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283200"/>
                        <a:ext cx="865187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Объект 20"/>
          <p:cNvGraphicFramePr>
            <a:graphicFrameLocks noChangeAspect="1"/>
          </p:cNvGraphicFramePr>
          <p:nvPr/>
        </p:nvGraphicFramePr>
        <p:xfrm>
          <a:off x="2576513" y="5921375"/>
          <a:ext cx="3968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6" imgW="127000" imgH="177165" progId="Equation.DSMT4">
                  <p:embed/>
                </p:oleObj>
              </mc:Choice>
              <mc:Fallback>
                <p:oleObj name="" r:id="rId16" imgW="127000" imgH="177165" progId="Equation.DSMT4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5921375"/>
                        <a:ext cx="3968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2151" y="578005"/>
            <a:ext cx="8424746" cy="1866900"/>
          </a:xfrm>
        </p:spPr>
        <p:txBody>
          <a:bodyPr/>
          <a:lstStyle/>
          <a:p>
            <a:r>
              <a:rPr lang="ru-RU" dirty="0">
                <a:ea typeface="+mn-lt"/>
                <a:cs typeface="+mn-lt"/>
              </a:rPr>
              <a:t>Канал – совокупность технических средств и физическая среда, которые используются для передачи сигналов между двумя точками системы связи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ÐÐ°ÑÑÐ¸Ð½ÐºÐ¸ Ð¿Ð¾ Ð·Ð°Ð¿ÑÐ¾ÑÑ Ð²Ð¾Ð»Ð½Ð¾Ð²Ð¾Ð´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115888"/>
            <a:ext cx="5524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Заголовок 1"/>
          <p:cNvSpPr>
            <a:spLocks noGrp="1" noChangeArrowheads="1"/>
          </p:cNvSpPr>
          <p:nvPr>
            <p:ph type="title" sz="quarter"/>
          </p:nvPr>
        </p:nvSpPr>
        <p:spPr>
          <a:xfrm>
            <a:off x="149225" y="836613"/>
            <a:ext cx="8229600" cy="1371600"/>
          </a:xfrm>
        </p:spPr>
        <p:txBody>
          <a:bodyPr/>
          <a:lstStyle/>
          <a:p>
            <a:r>
              <a:rPr lang="ru-RU" altLang="ru-RU"/>
              <a:t>Линии связи</a:t>
            </a:r>
            <a:endParaRPr lang="ru-RU" altLang="ru-RU"/>
          </a:p>
        </p:txBody>
      </p:sp>
      <p:sp>
        <p:nvSpPr>
          <p:cNvPr id="39939" name="Номер слайда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CA9C6F1-A0A0-4833-BD5B-C8A1AE277EAC}" type="slidenum">
              <a:rPr lang="ru-RU" altLang="ru-RU"/>
            </a:fld>
            <a:endParaRPr lang="ru-RU" altLang="ru-RU"/>
          </a:p>
        </p:txBody>
      </p:sp>
      <p:pic>
        <p:nvPicPr>
          <p:cNvPr id="39940" name="Picture 2" descr="ÐÐ°ÑÑÐ¸Ð½ÐºÐ¸ Ð¿Ð¾ Ð·Ð°Ð¿ÑÐ¾ÑÑ ÐºÐ¾Ð°ÐºÑÐ¸Ð°Ð»ÑÐ½ÑÐ¹ ÐºÐ°Ð±Ðµ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73238"/>
            <a:ext cx="26273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ÐÐ°ÑÑÐ¸Ð½ÐºÐ¸ Ð¿Ð¾ Ð·Ð°Ð¿ÑÐ¾ÑÑ Ð¾Ð¿ÑÐ¾Ð²Ð¾Ð»Ð¾ÐºÐ¾Ð½Ð½ÑÐ¹ ÐºÐ°Ð±ÐµÐ»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4848225"/>
            <a:ext cx="40005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ÐÐ°ÑÑÐ¸Ð½ÐºÐ¸ Ð¿Ð¾ Ð·Ð°Ð¿ÑÐ¾ÑÑ Ð²Ð¸ÑÐ°Ñ Ð¿Ð°Ñ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2241550"/>
            <a:ext cx="419417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ÐÐ°ÑÑÐ¸Ð½ÐºÐ¸ Ð¿Ð¾ Ð·Ð°Ð¿ÑÐ¾ÑÑ ÑÐµÐ»ÐµÐ³ÑÐ°ÑÐ½ÑÐ¹ ÑÑÐ¾Ð»Ð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38575"/>
            <a:ext cx="426402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3"/>
          <p:cNvSpPr txBox="1">
            <a:spLocks noChangeArrowheads="1"/>
          </p:cNvSpPr>
          <p:nvPr/>
        </p:nvSpPr>
        <p:spPr bwMode="auto">
          <a:xfrm>
            <a:off x="755650" y="3284538"/>
            <a:ext cx="79930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Сообщение</a:t>
            </a:r>
            <a:r>
              <a:rPr lang="ru-RU" altLang="ru-RU" sz="2400" i="1"/>
              <a:t>        </a:t>
            </a:r>
            <a:r>
              <a:rPr lang="ru-RU" altLang="ru-RU" sz="2400"/>
              <a:t>преобразуется преобразователем Пр1 в сигнал           , называемый </a:t>
            </a:r>
            <a:r>
              <a:rPr lang="ru-RU" altLang="ru-RU" sz="2400" i="1">
                <a:solidFill>
                  <a:srgbClr val="990033"/>
                </a:solidFill>
              </a:rPr>
              <a:t>первичным сигналом</a:t>
            </a:r>
            <a:r>
              <a:rPr lang="ru-RU" altLang="ru-RU" sz="2400">
                <a:solidFill>
                  <a:srgbClr val="990033"/>
                </a:solidFill>
              </a:rPr>
              <a:t>. </a:t>
            </a:r>
            <a:endParaRPr lang="ru-RU" altLang="ru-RU"/>
          </a:p>
          <a:p>
            <a:r>
              <a:rPr lang="ru-RU" altLang="ru-RU" sz="2400"/>
              <a:t>Первичный сигнал, поступает на </a:t>
            </a:r>
            <a:r>
              <a:rPr lang="ru-RU" altLang="ru-RU" sz="2400" i="1">
                <a:solidFill>
                  <a:srgbClr val="990033"/>
                </a:solidFill>
              </a:rPr>
              <a:t>модулятор (передатчик)</a:t>
            </a:r>
            <a:r>
              <a:rPr lang="ru-RU" altLang="ru-RU" sz="2400"/>
              <a:t> М, где используется для </a:t>
            </a:r>
            <a:r>
              <a:rPr lang="ru-RU" altLang="ru-RU" sz="2400" i="1">
                <a:solidFill>
                  <a:srgbClr val="990033"/>
                </a:solidFill>
              </a:rPr>
              <a:t>модуляции</a:t>
            </a:r>
            <a:r>
              <a:rPr lang="ru-RU" altLang="ru-RU" sz="2400"/>
              <a:t> другого колебания        , более подходящего для передачи и называемого </a:t>
            </a:r>
            <a:r>
              <a:rPr lang="ru-RU" altLang="ru-RU" sz="2400" i="1">
                <a:solidFill>
                  <a:srgbClr val="990033"/>
                </a:solidFill>
              </a:rPr>
              <a:t>переносчиком</a:t>
            </a:r>
            <a:r>
              <a:rPr lang="ru-RU" altLang="ru-RU" sz="2400" i="1"/>
              <a:t> </a:t>
            </a:r>
            <a:r>
              <a:rPr lang="ru-RU" altLang="ru-RU" sz="2400"/>
              <a:t>или </a:t>
            </a:r>
            <a:r>
              <a:rPr lang="ru-RU" altLang="ru-RU" sz="2400" i="1">
                <a:solidFill>
                  <a:srgbClr val="990033"/>
                </a:solidFill>
              </a:rPr>
              <a:t>несущим</a:t>
            </a:r>
            <a:r>
              <a:rPr lang="ru-RU" altLang="ru-RU" sz="2400" i="1"/>
              <a:t> колебанием.</a:t>
            </a:r>
            <a:r>
              <a:rPr lang="ru-RU" altLang="ru-RU" sz="2400"/>
              <a:t> </a:t>
            </a:r>
            <a:endParaRPr lang="ru-RU" altLang="ru-RU" sz="2400"/>
          </a:p>
        </p:txBody>
      </p:sp>
      <p:sp>
        <p:nvSpPr>
          <p:cNvPr id="40962" name="Rectangle 21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76250"/>
            <a:ext cx="8229600" cy="668338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bg2"/>
                </a:solidFill>
              </a:rPr>
              <a:t>Структура простой системы связи</a:t>
            </a:r>
            <a:endParaRPr lang="ru-RU" altLang="ru-RU" sz="2800">
              <a:solidFill>
                <a:schemeClr val="bg2"/>
              </a:solidFill>
            </a:endParaRPr>
          </a:p>
        </p:txBody>
      </p:sp>
      <p:grpSp>
        <p:nvGrpSpPr>
          <p:cNvPr id="40963" name="Organization Chart 4"/>
          <p:cNvGrpSpPr>
            <a:grpSpLocks noChangeAspect="1"/>
          </p:cNvGrpSpPr>
          <p:nvPr/>
        </p:nvGrpSpPr>
        <p:grpSpPr bwMode="auto">
          <a:xfrm>
            <a:off x="519113" y="1389063"/>
            <a:ext cx="8229600" cy="3695700"/>
            <a:chOff x="288" y="845"/>
            <a:chExt cx="5184" cy="2328"/>
          </a:xfrm>
        </p:grpSpPr>
        <p:sp>
          <p:nvSpPr>
            <p:cNvPr id="4096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" y="845"/>
              <a:ext cx="5184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0965" name="AutoShape 6"/>
            <p:cNvSpPr>
              <a:spLocks noChangeArrowheads="1"/>
            </p:cNvSpPr>
            <p:nvPr/>
          </p:nvSpPr>
          <p:spPr bwMode="auto">
            <a:xfrm>
              <a:off x="4061" y="1059"/>
              <a:ext cx="552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Пр2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0966" name="_s1029"/>
            <p:cNvSpPr>
              <a:spLocks noChangeArrowheads="1"/>
            </p:cNvSpPr>
            <p:nvPr/>
          </p:nvSpPr>
          <p:spPr bwMode="auto">
            <a:xfrm>
              <a:off x="288" y="1059"/>
              <a:ext cx="552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700">
                  <a:latin typeface="Tahoma" panose="020B0604030504040204" pitchFamily="34" charset="0"/>
                </a:rPr>
                <a:t>ИС</a:t>
              </a:r>
              <a:endParaRPr lang="ru-RU" altLang="nl-NL" sz="2700">
                <a:latin typeface="Tahoma" panose="020B0604030504040204" pitchFamily="34" charset="0"/>
              </a:endParaRPr>
            </a:p>
          </p:txBody>
        </p:sp>
        <p:cxnSp>
          <p:nvCxnSpPr>
            <p:cNvPr id="40967" name="_s1028"/>
            <p:cNvCxnSpPr>
              <a:cxnSpLocks noChangeShapeType="1"/>
            </p:cNvCxnSpPr>
            <p:nvPr/>
          </p:nvCxnSpPr>
          <p:spPr bwMode="auto">
            <a:xfrm rot="10800000">
              <a:off x="840" y="1270"/>
              <a:ext cx="250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68" name="AutoShape 9"/>
            <p:cNvCxnSpPr>
              <a:cxnSpLocks noChangeShapeType="1"/>
            </p:cNvCxnSpPr>
            <p:nvPr/>
          </p:nvCxnSpPr>
          <p:spPr bwMode="auto">
            <a:xfrm rot="10800000">
              <a:off x="2388" y="1270"/>
              <a:ext cx="165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69" name="AutoShape 10"/>
            <p:cNvCxnSpPr>
              <a:cxnSpLocks noChangeShapeType="1"/>
            </p:cNvCxnSpPr>
            <p:nvPr/>
          </p:nvCxnSpPr>
          <p:spPr bwMode="auto">
            <a:xfrm rot="10800000">
              <a:off x="1614" y="1270"/>
              <a:ext cx="256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0" name="AutoShape 11"/>
            <p:cNvSpPr>
              <a:spLocks noChangeArrowheads="1"/>
            </p:cNvSpPr>
            <p:nvPr/>
          </p:nvSpPr>
          <p:spPr bwMode="auto">
            <a:xfrm>
              <a:off x="1837" y="1071"/>
              <a:ext cx="546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М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0971" name="_s1028"/>
            <p:cNvSpPr>
              <a:spLocks noChangeArrowheads="1"/>
            </p:cNvSpPr>
            <p:nvPr/>
          </p:nvSpPr>
          <p:spPr bwMode="auto">
            <a:xfrm>
              <a:off x="1085" y="1059"/>
              <a:ext cx="546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Пр1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cxnSp>
          <p:nvCxnSpPr>
            <p:cNvPr id="40972" name="AutoShape 13"/>
            <p:cNvCxnSpPr>
              <a:cxnSpLocks noChangeShapeType="1"/>
            </p:cNvCxnSpPr>
            <p:nvPr/>
          </p:nvCxnSpPr>
          <p:spPr bwMode="auto">
            <a:xfrm rot="10800000">
              <a:off x="3042" y="1270"/>
              <a:ext cx="256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3" name="AutoShape 14"/>
            <p:cNvCxnSpPr>
              <a:cxnSpLocks noChangeShapeType="1"/>
            </p:cNvCxnSpPr>
            <p:nvPr/>
          </p:nvCxnSpPr>
          <p:spPr bwMode="auto">
            <a:xfrm rot="10800000">
              <a:off x="3816" y="1270"/>
              <a:ext cx="262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4" name="AutoShape 15"/>
            <p:cNvSpPr>
              <a:spLocks noChangeArrowheads="1"/>
            </p:cNvSpPr>
            <p:nvPr/>
          </p:nvSpPr>
          <p:spPr bwMode="auto">
            <a:xfrm>
              <a:off x="3287" y="1059"/>
              <a:ext cx="546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ДМ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0975" name="AutoShape 16"/>
            <p:cNvSpPr>
              <a:spLocks noChangeArrowheads="1"/>
            </p:cNvSpPr>
            <p:nvPr/>
          </p:nvSpPr>
          <p:spPr bwMode="auto">
            <a:xfrm>
              <a:off x="2553" y="1142"/>
              <a:ext cx="552" cy="2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ЛС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0976" name="AutoShape 17"/>
            <p:cNvSpPr>
              <a:spLocks noChangeArrowheads="1"/>
            </p:cNvSpPr>
            <p:nvPr/>
          </p:nvSpPr>
          <p:spPr bwMode="auto">
            <a:xfrm>
              <a:off x="4840" y="1059"/>
              <a:ext cx="632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ПС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cxnSp>
          <p:nvCxnSpPr>
            <p:cNvPr id="40977" name="AutoShape 18"/>
            <p:cNvCxnSpPr>
              <a:cxnSpLocks noChangeShapeType="1"/>
            </p:cNvCxnSpPr>
            <p:nvPr/>
          </p:nvCxnSpPr>
          <p:spPr bwMode="auto">
            <a:xfrm rot="10800000">
              <a:off x="4596" y="1270"/>
              <a:ext cx="267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8" name="AutoShape 19"/>
            <p:cNvCxnSpPr>
              <a:cxnSpLocks noChangeShapeType="1"/>
            </p:cNvCxnSpPr>
            <p:nvPr/>
          </p:nvCxnSpPr>
          <p:spPr bwMode="auto">
            <a:xfrm rot="5400000">
              <a:off x="2690" y="1588"/>
              <a:ext cx="300" cy="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9" name="AutoShape 20"/>
            <p:cNvCxnSpPr>
              <a:cxnSpLocks noChangeShapeType="1"/>
            </p:cNvCxnSpPr>
            <p:nvPr/>
          </p:nvCxnSpPr>
          <p:spPr bwMode="auto">
            <a:xfrm rot="5400000">
              <a:off x="1961" y="1671"/>
              <a:ext cx="299" cy="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0980" name="Object 24"/>
            <p:cNvGraphicFramePr/>
            <p:nvPr/>
          </p:nvGraphicFramePr>
          <p:xfrm>
            <a:off x="900" y="890"/>
            <a:ext cx="16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" r:id="rId1" imgW="127000" imgH="139700" progId="Equation.3">
                    <p:embed/>
                  </p:oleObj>
                </mc:Choice>
                <mc:Fallback>
                  <p:oleObj name="" r:id="rId1" imgW="127000" imgH="139700" progId="Equation.3">
                    <p:embed/>
                    <p:pic>
                      <p:nvPicPr>
                        <p:cNvPr id="0" name="Object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" y="890"/>
                          <a:ext cx="16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1" name="Object 29"/>
            <p:cNvGraphicFramePr/>
            <p:nvPr/>
          </p:nvGraphicFramePr>
          <p:xfrm>
            <a:off x="1655" y="857"/>
            <a:ext cx="272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3" imgW="279400" imgH="203200" progId="Equation.3">
                    <p:embed/>
                  </p:oleObj>
                </mc:Choice>
                <mc:Fallback>
                  <p:oleObj name="" r:id="rId3" imgW="279400" imgH="203200" progId="Equation.3">
                    <p:embed/>
                    <p:pic>
                      <p:nvPicPr>
                        <p:cNvPr id="0" name="Object 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857"/>
                          <a:ext cx="272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2" name="Object 35"/>
            <p:cNvGraphicFramePr/>
            <p:nvPr/>
          </p:nvGraphicFramePr>
          <p:xfrm>
            <a:off x="2562" y="1771"/>
            <a:ext cx="590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5" imgW="508000" imgH="139700" progId="Equation.3">
                    <p:embed/>
                  </p:oleObj>
                </mc:Choice>
                <mc:Fallback>
                  <p:oleObj name="" r:id="rId5" imgW="508000" imgH="139700" progId="Equation.3">
                    <p:embed/>
                    <p:pic>
                      <p:nvPicPr>
                        <p:cNvPr id="0" name="Object 3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1771"/>
                          <a:ext cx="590" cy="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3" name="Object 34"/>
            <p:cNvGraphicFramePr/>
            <p:nvPr/>
          </p:nvGraphicFramePr>
          <p:xfrm>
            <a:off x="1746" y="1681"/>
            <a:ext cx="272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7" imgW="266065" imgH="203200" progId="Equation.3">
                    <p:embed/>
                  </p:oleObj>
                </mc:Choice>
                <mc:Fallback>
                  <p:oleObj name="" r:id="rId7" imgW="266065" imgH="203200" progId="Equation.3">
                    <p:embed/>
                    <p:pic>
                      <p:nvPicPr>
                        <p:cNvPr id="0" name="Object 3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681"/>
                          <a:ext cx="272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4" name="Object 36"/>
            <p:cNvGraphicFramePr/>
            <p:nvPr/>
          </p:nvGraphicFramePr>
          <p:xfrm>
            <a:off x="1701" y="2115"/>
            <a:ext cx="204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9" imgW="114300" imgH="127000" progId="Equation.DSMT4">
                    <p:embed/>
                  </p:oleObj>
                </mc:Choice>
                <mc:Fallback>
                  <p:oleObj name="" r:id="rId9" imgW="114300" imgH="127000" progId="Equation.DSMT4">
                    <p:embed/>
                    <p:pic>
                      <p:nvPicPr>
                        <p:cNvPr id="0" name="Object 3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1" y="2115"/>
                          <a:ext cx="204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5" name="Object 37"/>
            <p:cNvGraphicFramePr/>
            <p:nvPr/>
          </p:nvGraphicFramePr>
          <p:xfrm>
            <a:off x="1837" y="2341"/>
            <a:ext cx="317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11" imgW="279400" imgH="203200" progId="Equation.DSMT4">
                    <p:embed/>
                  </p:oleObj>
                </mc:Choice>
                <mc:Fallback>
                  <p:oleObj name="" r:id="rId11" imgW="279400" imgH="203200" progId="Equation.DSMT4">
                    <p:embed/>
                    <p:pic>
                      <p:nvPicPr>
                        <p:cNvPr id="0" name="Object 3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2341"/>
                          <a:ext cx="317" cy="2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86" name="Object 31"/>
          <p:cNvGraphicFramePr>
            <a:graphicFrameLocks noChangeAspect="1"/>
          </p:cNvGraphicFramePr>
          <p:nvPr/>
        </p:nvGraphicFramePr>
        <p:xfrm>
          <a:off x="3781425" y="1319213"/>
          <a:ext cx="5032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2" imgW="279400" imgH="203200" progId="Equation.3">
                  <p:embed/>
                </p:oleObj>
              </mc:Choice>
              <mc:Fallback>
                <p:oleObj name="" r:id="rId12" imgW="279400" imgH="203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1319213"/>
                        <a:ext cx="5032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7" name="Object 32"/>
          <p:cNvGraphicFramePr>
            <a:graphicFrameLocks noChangeAspect="1"/>
          </p:cNvGraphicFramePr>
          <p:nvPr/>
        </p:nvGraphicFramePr>
        <p:xfrm>
          <a:off x="4859338" y="1331913"/>
          <a:ext cx="5048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4" imgW="279400" imgH="203200" progId="Equation.3">
                  <p:embed/>
                </p:oleObj>
              </mc:Choice>
              <mc:Fallback>
                <p:oleObj name="" r:id="rId14" imgW="279400" imgH="203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331913"/>
                        <a:ext cx="5048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8" name="Object 33"/>
          <p:cNvGraphicFramePr>
            <a:graphicFrameLocks noChangeAspect="1"/>
          </p:cNvGraphicFramePr>
          <p:nvPr/>
        </p:nvGraphicFramePr>
        <p:xfrm>
          <a:off x="6103938" y="1300163"/>
          <a:ext cx="4127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6" imgW="292100" imgH="241300" progId="Equation.3">
                  <p:embed/>
                </p:oleObj>
              </mc:Choice>
              <mc:Fallback>
                <p:oleObj name="" r:id="rId16" imgW="292100" imgH="2413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1300163"/>
                        <a:ext cx="4127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9" name="Object 4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380288" y="1268413"/>
          <a:ext cx="2301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8" imgW="127000" imgH="177165" progId="Equation.DSMT4">
                  <p:embed/>
                </p:oleObj>
              </mc:Choice>
              <mc:Fallback>
                <p:oleObj name="" r:id="rId18" imgW="127000" imgH="177165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1268413"/>
                        <a:ext cx="230187" cy="322262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0" name="Object 3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563938" y="5157788"/>
          <a:ext cx="5762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20" imgW="266065" imgH="203200" progId="Equation.3">
                  <p:embed/>
                </p:oleObj>
              </mc:Choice>
              <mc:Fallback>
                <p:oleObj name="" r:id="rId20" imgW="266065" imgH="2032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157788"/>
                        <a:ext cx="576262" cy="439737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1" name="Номер слайда 9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E09F7E-09E1-4C1A-B6BB-C8D71814F649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468313" y="3141663"/>
            <a:ext cx="83883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066FF"/>
                </a:solidFill>
              </a:rPr>
              <a:t>Модуляция</a:t>
            </a:r>
            <a:r>
              <a:rPr lang="ru-RU" altLang="ru-RU" sz="2400"/>
              <a:t> – изменение одного или нескольких параметров переносчика в соответствии с изменением первичного сигнала (или передаваемого сообщения) </a:t>
            </a:r>
            <a:endParaRPr lang="ru-RU" altLang="ru-RU" sz="2400"/>
          </a:p>
          <a:p>
            <a:r>
              <a:rPr lang="ru-RU" altLang="ru-RU" sz="2400"/>
              <a:t>Часто переносчик – </a:t>
            </a:r>
            <a:r>
              <a:rPr lang="ru-RU" altLang="ru-RU" sz="2400">
                <a:solidFill>
                  <a:srgbClr val="1818FF"/>
                </a:solidFill>
              </a:rPr>
              <a:t>высокочастотное гармоническое колебание</a:t>
            </a:r>
            <a:r>
              <a:rPr lang="ru-RU" altLang="ru-RU" sz="2400"/>
              <a:t>, параметры – амплитуда, частота, начальная фаза. Также применяется переносчик – </a:t>
            </a:r>
            <a:r>
              <a:rPr lang="ru-RU" altLang="ru-RU" sz="2400">
                <a:solidFill>
                  <a:srgbClr val="1818FF"/>
                </a:solidFill>
              </a:rPr>
              <a:t>периодическая  последовательность импульсов одинаковой формы</a:t>
            </a:r>
            <a:r>
              <a:rPr lang="ru-RU" altLang="ru-RU" sz="2400"/>
              <a:t>.</a:t>
            </a:r>
            <a:endParaRPr lang="ru-RU" altLang="ru-RU" sz="2400"/>
          </a:p>
          <a:p>
            <a:r>
              <a:rPr lang="ru-RU" altLang="ru-RU" sz="2400" i="1">
                <a:solidFill>
                  <a:srgbClr val="FF0066"/>
                </a:solidFill>
              </a:rPr>
              <a:t>Цель модуляции – согласование сигнала с линией (каналом) связи</a:t>
            </a:r>
            <a:endParaRPr lang="ru-RU" altLang="ru-RU" sz="2400" i="1">
              <a:solidFill>
                <a:srgbClr val="FF0066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ru-RU" altLang="ru-RU" sz="2800"/>
              <a:t>Структура простой системы связи</a:t>
            </a:r>
            <a:endParaRPr lang="ru-RU" altLang="ru-RU" sz="2800"/>
          </a:p>
        </p:txBody>
      </p:sp>
      <p:grpSp>
        <p:nvGrpSpPr>
          <p:cNvPr id="2050" name="Organization Chart 4"/>
          <p:cNvGrpSpPr>
            <a:grpSpLocks noChangeAspect="1"/>
          </p:cNvGrpSpPr>
          <p:nvPr/>
        </p:nvGrpSpPr>
        <p:grpSpPr bwMode="auto">
          <a:xfrm>
            <a:off x="457200" y="1268413"/>
            <a:ext cx="8229600" cy="3695700"/>
            <a:chOff x="288" y="845"/>
            <a:chExt cx="5184" cy="2328"/>
          </a:xfrm>
        </p:grpSpPr>
        <p:sp>
          <p:nvSpPr>
            <p:cNvPr id="41988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" y="845"/>
              <a:ext cx="5184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1989" name="AutoShape 6"/>
            <p:cNvSpPr>
              <a:spLocks noChangeArrowheads="1"/>
            </p:cNvSpPr>
            <p:nvPr/>
          </p:nvSpPr>
          <p:spPr bwMode="auto">
            <a:xfrm>
              <a:off x="4061" y="1059"/>
              <a:ext cx="552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Пр2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1990" name="_s2053"/>
            <p:cNvSpPr>
              <a:spLocks noChangeArrowheads="1"/>
            </p:cNvSpPr>
            <p:nvPr/>
          </p:nvSpPr>
          <p:spPr bwMode="auto">
            <a:xfrm>
              <a:off x="288" y="1059"/>
              <a:ext cx="552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700">
                  <a:latin typeface="Tahoma" panose="020B0604030504040204" pitchFamily="34" charset="0"/>
                </a:rPr>
                <a:t>ИС</a:t>
              </a:r>
              <a:endParaRPr lang="ru-RU" altLang="nl-NL" sz="2700">
                <a:latin typeface="Tahoma" panose="020B0604030504040204" pitchFamily="34" charset="0"/>
              </a:endParaRPr>
            </a:p>
          </p:txBody>
        </p:sp>
        <p:cxnSp>
          <p:nvCxnSpPr>
            <p:cNvPr id="41991" name="_s1028"/>
            <p:cNvCxnSpPr>
              <a:cxnSpLocks noChangeShapeType="1"/>
            </p:cNvCxnSpPr>
            <p:nvPr/>
          </p:nvCxnSpPr>
          <p:spPr bwMode="auto">
            <a:xfrm rot="10800000">
              <a:off x="840" y="1270"/>
              <a:ext cx="250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2" name="AutoShape 9"/>
            <p:cNvCxnSpPr>
              <a:cxnSpLocks noChangeShapeType="1"/>
            </p:cNvCxnSpPr>
            <p:nvPr/>
          </p:nvCxnSpPr>
          <p:spPr bwMode="auto">
            <a:xfrm rot="10800000">
              <a:off x="2388" y="1270"/>
              <a:ext cx="165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3" name="AutoShape 10"/>
            <p:cNvCxnSpPr>
              <a:cxnSpLocks noChangeShapeType="1"/>
            </p:cNvCxnSpPr>
            <p:nvPr/>
          </p:nvCxnSpPr>
          <p:spPr bwMode="auto">
            <a:xfrm rot="10800000">
              <a:off x="1614" y="1270"/>
              <a:ext cx="256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4" name="AutoShape 11"/>
            <p:cNvSpPr>
              <a:spLocks noChangeArrowheads="1"/>
            </p:cNvSpPr>
            <p:nvPr/>
          </p:nvSpPr>
          <p:spPr bwMode="auto">
            <a:xfrm>
              <a:off x="1859" y="1059"/>
              <a:ext cx="546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М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1995" name="_s1028"/>
            <p:cNvSpPr>
              <a:spLocks noChangeArrowheads="1"/>
            </p:cNvSpPr>
            <p:nvPr/>
          </p:nvSpPr>
          <p:spPr bwMode="auto">
            <a:xfrm>
              <a:off x="1085" y="1059"/>
              <a:ext cx="546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Пр1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cxnSp>
          <p:nvCxnSpPr>
            <p:cNvPr id="41996" name="AutoShape 13"/>
            <p:cNvCxnSpPr>
              <a:cxnSpLocks noChangeShapeType="1"/>
            </p:cNvCxnSpPr>
            <p:nvPr/>
          </p:nvCxnSpPr>
          <p:spPr bwMode="auto">
            <a:xfrm rot="10800000">
              <a:off x="3042" y="1270"/>
              <a:ext cx="256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7" name="AutoShape 14"/>
            <p:cNvCxnSpPr>
              <a:cxnSpLocks noChangeShapeType="1"/>
            </p:cNvCxnSpPr>
            <p:nvPr/>
          </p:nvCxnSpPr>
          <p:spPr bwMode="auto">
            <a:xfrm rot="10800000">
              <a:off x="3816" y="1270"/>
              <a:ext cx="262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8" name="AutoShape 15"/>
            <p:cNvSpPr>
              <a:spLocks noChangeArrowheads="1"/>
            </p:cNvSpPr>
            <p:nvPr/>
          </p:nvSpPr>
          <p:spPr bwMode="auto">
            <a:xfrm>
              <a:off x="3287" y="1059"/>
              <a:ext cx="546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ДМ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1999" name="AutoShape 16"/>
            <p:cNvSpPr>
              <a:spLocks noChangeArrowheads="1"/>
            </p:cNvSpPr>
            <p:nvPr/>
          </p:nvSpPr>
          <p:spPr bwMode="auto">
            <a:xfrm>
              <a:off x="2553" y="1142"/>
              <a:ext cx="552" cy="2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ЛС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2000" name="AutoShape 17"/>
            <p:cNvSpPr>
              <a:spLocks noChangeArrowheads="1"/>
            </p:cNvSpPr>
            <p:nvPr/>
          </p:nvSpPr>
          <p:spPr bwMode="auto">
            <a:xfrm>
              <a:off x="4840" y="1059"/>
              <a:ext cx="632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ПС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cxnSp>
          <p:nvCxnSpPr>
            <p:cNvPr id="42001" name="AutoShape 18"/>
            <p:cNvCxnSpPr>
              <a:cxnSpLocks noChangeShapeType="1"/>
            </p:cNvCxnSpPr>
            <p:nvPr/>
          </p:nvCxnSpPr>
          <p:spPr bwMode="auto">
            <a:xfrm rot="10800000">
              <a:off x="4596" y="1270"/>
              <a:ext cx="267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2" name="AutoShape 19"/>
            <p:cNvCxnSpPr>
              <a:cxnSpLocks noChangeShapeType="1"/>
            </p:cNvCxnSpPr>
            <p:nvPr/>
          </p:nvCxnSpPr>
          <p:spPr bwMode="auto">
            <a:xfrm rot="5400000">
              <a:off x="2690" y="1588"/>
              <a:ext cx="300" cy="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3" name="AutoShape 20"/>
            <p:cNvCxnSpPr>
              <a:cxnSpLocks noChangeShapeType="1"/>
            </p:cNvCxnSpPr>
            <p:nvPr/>
          </p:nvCxnSpPr>
          <p:spPr bwMode="auto">
            <a:xfrm rot="5400000">
              <a:off x="1955" y="1673"/>
              <a:ext cx="299" cy="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2004" name="Object 21"/>
            <p:cNvGraphicFramePr/>
            <p:nvPr/>
          </p:nvGraphicFramePr>
          <p:xfrm>
            <a:off x="900" y="890"/>
            <a:ext cx="16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" r:id="rId1" imgW="127000" imgH="139700" progId="Equation.3">
                    <p:embed/>
                  </p:oleObj>
                </mc:Choice>
                <mc:Fallback>
                  <p:oleObj name="" r:id="rId1" imgW="127000" imgH="139700" progId="Equation.3">
                    <p:embed/>
                    <p:pic>
                      <p:nvPicPr>
                        <p:cNvPr id="0" name="Object 2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" y="890"/>
                          <a:ext cx="16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5" name="Object 22"/>
            <p:cNvGraphicFramePr/>
            <p:nvPr/>
          </p:nvGraphicFramePr>
          <p:xfrm>
            <a:off x="1655" y="857"/>
            <a:ext cx="272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3" imgW="279400" imgH="203200" progId="Equation.3">
                    <p:embed/>
                  </p:oleObj>
                </mc:Choice>
                <mc:Fallback>
                  <p:oleObj name="" r:id="rId3" imgW="279400" imgH="203200" progId="Equation.3">
                    <p:embed/>
                    <p:pic>
                      <p:nvPicPr>
                        <p:cNvPr id="0" name="Object 2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857"/>
                          <a:ext cx="272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6" name="Object 23"/>
            <p:cNvGraphicFramePr/>
            <p:nvPr/>
          </p:nvGraphicFramePr>
          <p:xfrm>
            <a:off x="2562" y="1771"/>
            <a:ext cx="590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5" imgW="508000" imgH="139700" progId="Equation.3">
                    <p:embed/>
                  </p:oleObj>
                </mc:Choice>
                <mc:Fallback>
                  <p:oleObj name="" r:id="rId5" imgW="508000" imgH="139700" progId="Equation.3">
                    <p:embed/>
                    <p:pic>
                      <p:nvPicPr>
                        <p:cNvPr id="0" name="Object 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1771"/>
                          <a:ext cx="590" cy="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7" name="Object 24"/>
            <p:cNvGraphicFramePr/>
            <p:nvPr/>
          </p:nvGraphicFramePr>
          <p:xfrm>
            <a:off x="1746" y="1681"/>
            <a:ext cx="272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7" imgW="266065" imgH="203200" progId="Equation.3">
                    <p:embed/>
                  </p:oleObj>
                </mc:Choice>
                <mc:Fallback>
                  <p:oleObj name="" r:id="rId7" imgW="266065" imgH="203200" progId="Equation.3">
                    <p:embed/>
                    <p:pic>
                      <p:nvPicPr>
                        <p:cNvPr id="0" name="Object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681"/>
                          <a:ext cx="272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755" name="Object 27"/>
          <p:cNvGraphicFramePr>
            <a:graphicFrameLocks noChangeAspect="1"/>
          </p:cNvGraphicFramePr>
          <p:nvPr/>
        </p:nvGraphicFramePr>
        <p:xfrm>
          <a:off x="3781425" y="1263650"/>
          <a:ext cx="5032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9" imgW="279400" imgH="203200" progId="Equation.3">
                  <p:embed/>
                </p:oleObj>
              </mc:Choice>
              <mc:Fallback>
                <p:oleObj name="" r:id="rId9" imgW="279400" imgH="203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1263650"/>
                        <a:ext cx="5032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6" name="Object 28"/>
          <p:cNvGraphicFramePr>
            <a:graphicFrameLocks noChangeAspect="1"/>
          </p:cNvGraphicFramePr>
          <p:nvPr/>
        </p:nvGraphicFramePr>
        <p:xfrm>
          <a:off x="4859338" y="1268413"/>
          <a:ext cx="5048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1" imgW="279400" imgH="203200" progId="Equation.3">
                  <p:embed/>
                </p:oleObj>
              </mc:Choice>
              <mc:Fallback>
                <p:oleObj name="" r:id="rId11" imgW="279400" imgH="203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268413"/>
                        <a:ext cx="5048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7" name="Object 29"/>
          <p:cNvGraphicFramePr>
            <a:graphicFrameLocks noChangeAspect="1"/>
          </p:cNvGraphicFramePr>
          <p:nvPr/>
        </p:nvGraphicFramePr>
        <p:xfrm>
          <a:off x="6103938" y="1268413"/>
          <a:ext cx="4127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3" imgW="292100" imgH="241300" progId="Equation.3">
                  <p:embed/>
                </p:oleObj>
              </mc:Choice>
              <mc:Fallback>
                <p:oleObj name="" r:id="rId13" imgW="292100" imgH="2413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1268413"/>
                        <a:ext cx="4127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8" name="Object 3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380288" y="1268413"/>
          <a:ext cx="2301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5" imgW="127000" imgH="177165" progId="Equation.3">
                  <p:embed/>
                </p:oleObj>
              </mc:Choice>
              <mc:Fallback>
                <p:oleObj name="" r:id="rId15" imgW="127000" imgH="177165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1268413"/>
                        <a:ext cx="230187" cy="322262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2" name="Номер слайда 8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A021ADD-98A4-4C03-A66C-907C6F4380FD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7A0BA65-516E-4D2A-A92A-8EE17641E8FA}" type="slidenum">
              <a:rPr lang="ru-RU" altLang="ru-RU"/>
            </a:fld>
            <a:endParaRPr lang="ru-RU" altLang="ru-RU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5724525" y="3429000"/>
            <a:ext cx="28082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/>
              <a:t>Васюков В.Н. </a:t>
            </a:r>
            <a:r>
              <a:rPr lang="ru-RU" altLang="ru-RU" sz="1800" dirty="0"/>
              <a:t>Общая теория связи: сборник задач и упражнений: учеб. пособие – </a:t>
            </a:r>
            <a:br>
              <a:rPr lang="ru-RU" altLang="ru-RU" sz="1800" dirty="0"/>
            </a:br>
            <a:r>
              <a:rPr lang="ru-RU" altLang="ru-RU" sz="1800" dirty="0"/>
              <a:t>Новосибирск: Изд-во НГТУ, 2015. – 72 с</a:t>
            </a:r>
            <a:endParaRPr lang="ru-RU" altLang="ru-RU" sz="1800" dirty="0"/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dirty="0"/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Шифр 621.39 В201</a:t>
            </a:r>
            <a:r>
              <a:rPr lang="ru-RU" altLang="ru-RU" sz="1800" dirty="0"/>
              <a:t>.</a:t>
            </a:r>
            <a:endParaRPr lang="ru-RU" altLang="ru-RU" sz="1800" dirty="0"/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765175"/>
            <a:ext cx="39227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5" name="Text Box 2"/>
          <p:cNvSpPr txBox="1">
            <a:spLocks noChangeArrowheads="1"/>
          </p:cNvSpPr>
          <p:nvPr/>
        </p:nvSpPr>
        <p:spPr bwMode="auto">
          <a:xfrm>
            <a:off x="3714750" y="1285875"/>
            <a:ext cx="53165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переносчик – </a:t>
            </a:r>
            <a:r>
              <a:rPr lang="ru-RU" altLang="ru-RU" sz="2400">
                <a:solidFill>
                  <a:srgbClr val="1818FF"/>
                </a:solidFill>
              </a:rPr>
              <a:t>высокочастотное гармоническое колебание</a:t>
            </a:r>
            <a:r>
              <a:rPr lang="ru-RU" altLang="ru-RU" sz="2400"/>
              <a:t>, параметры – </a:t>
            </a:r>
            <a:r>
              <a:rPr lang="ru-RU" altLang="ru-RU" sz="2400">
                <a:solidFill>
                  <a:srgbClr val="990033"/>
                </a:solidFill>
              </a:rPr>
              <a:t>амплитуда, частота, начальная фаза</a:t>
            </a:r>
            <a:r>
              <a:rPr lang="ru-RU" altLang="ru-RU" sz="2400"/>
              <a:t>. </a:t>
            </a:r>
            <a:endParaRPr lang="ru-RU" altLang="ru-RU" sz="240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ru-RU" altLang="ru-RU" sz="2800"/>
              <a:t>Переносчики</a:t>
            </a:r>
            <a:endParaRPr lang="ru-RU" altLang="ru-RU" sz="2800"/>
          </a:p>
        </p:txBody>
      </p:sp>
      <p:sp>
        <p:nvSpPr>
          <p:cNvPr id="43011" name="Номер слайда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88125" y="64008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40CEE01-4342-4044-AED6-A01E954B8686}" type="slidenum">
              <a:rPr lang="ru-RU" altLang="ru-RU"/>
            </a:fld>
            <a:endParaRPr lang="ru-RU" altLang="ru-RU"/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684213" y="1052513"/>
          <a:ext cx="2519362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1898650" imgH="1374140" progId="Word.Picture.8">
                  <p:embed/>
                </p:oleObj>
              </mc:Choice>
              <mc:Fallback>
                <p:oleObj name="" r:id="rId1" imgW="1898650" imgH="137414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052513"/>
                        <a:ext cx="2519362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4" descr="Р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50006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29250" y="3143250"/>
            <a:ext cx="3429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переносчик – 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периодическая  последовательность импульсов одинаковой формы, </a:t>
            </a: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000125" y="5286375"/>
            <a:ext cx="7072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solidFill>
                  <a:srgbClr val="0D0D0D"/>
                </a:solidFill>
              </a:rPr>
              <a:t>параметры – </a:t>
            </a:r>
            <a:r>
              <a:rPr lang="ru-RU" altLang="ru-RU" sz="2400">
                <a:solidFill>
                  <a:srgbClr val="990033"/>
                </a:solidFill>
              </a:rPr>
              <a:t>высота (амплитуда), длительность, период</a:t>
            </a:r>
            <a:r>
              <a:rPr lang="ru-RU" altLang="ru-RU" sz="2400">
                <a:solidFill>
                  <a:srgbClr val="0D0D0D"/>
                </a:solidFill>
              </a:rPr>
              <a:t> повторения</a:t>
            </a:r>
            <a:endParaRPr lang="ru-RU" altLang="ru-RU" sz="2400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Organization Chart 4"/>
          <p:cNvGrpSpPr>
            <a:grpSpLocks noChangeAspect="1"/>
          </p:cNvGrpSpPr>
          <p:nvPr/>
        </p:nvGrpSpPr>
        <p:grpSpPr bwMode="auto">
          <a:xfrm>
            <a:off x="457200" y="1341438"/>
            <a:ext cx="8229600" cy="3695700"/>
            <a:chOff x="288" y="845"/>
            <a:chExt cx="5184" cy="2328"/>
          </a:xfrm>
        </p:grpSpPr>
        <p:sp>
          <p:nvSpPr>
            <p:cNvPr id="46082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" y="845"/>
              <a:ext cx="5184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6083" name="AutoShape 6"/>
            <p:cNvSpPr>
              <a:spLocks noChangeArrowheads="1"/>
            </p:cNvSpPr>
            <p:nvPr/>
          </p:nvSpPr>
          <p:spPr bwMode="auto">
            <a:xfrm>
              <a:off x="4061" y="1059"/>
              <a:ext cx="552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Пр2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6084" name="_s3077"/>
            <p:cNvSpPr>
              <a:spLocks noChangeArrowheads="1"/>
            </p:cNvSpPr>
            <p:nvPr/>
          </p:nvSpPr>
          <p:spPr bwMode="auto">
            <a:xfrm>
              <a:off x="288" y="1059"/>
              <a:ext cx="552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700">
                  <a:latin typeface="Tahoma" panose="020B0604030504040204" pitchFamily="34" charset="0"/>
                </a:rPr>
                <a:t>ИС</a:t>
              </a:r>
              <a:endParaRPr lang="ru-RU" altLang="nl-NL" sz="2700">
                <a:latin typeface="Tahoma" panose="020B0604030504040204" pitchFamily="34" charset="0"/>
              </a:endParaRPr>
            </a:p>
          </p:txBody>
        </p:sp>
        <p:cxnSp>
          <p:nvCxnSpPr>
            <p:cNvPr id="46085" name="_s1028"/>
            <p:cNvCxnSpPr>
              <a:cxnSpLocks noChangeShapeType="1"/>
            </p:cNvCxnSpPr>
            <p:nvPr/>
          </p:nvCxnSpPr>
          <p:spPr bwMode="auto">
            <a:xfrm rot="10800000">
              <a:off x="840" y="1270"/>
              <a:ext cx="250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6" name="AutoShape 9"/>
            <p:cNvCxnSpPr>
              <a:cxnSpLocks noChangeShapeType="1"/>
            </p:cNvCxnSpPr>
            <p:nvPr/>
          </p:nvCxnSpPr>
          <p:spPr bwMode="auto">
            <a:xfrm rot="10800000">
              <a:off x="2388" y="1270"/>
              <a:ext cx="165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7" name="AutoShape 10"/>
            <p:cNvCxnSpPr>
              <a:cxnSpLocks noChangeShapeType="1"/>
            </p:cNvCxnSpPr>
            <p:nvPr/>
          </p:nvCxnSpPr>
          <p:spPr bwMode="auto">
            <a:xfrm rot="10800000">
              <a:off x="1614" y="1270"/>
              <a:ext cx="256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88" name="AutoShape 11"/>
            <p:cNvSpPr>
              <a:spLocks noChangeArrowheads="1"/>
            </p:cNvSpPr>
            <p:nvPr/>
          </p:nvSpPr>
          <p:spPr bwMode="auto">
            <a:xfrm>
              <a:off x="1859" y="1059"/>
              <a:ext cx="546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М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6089" name="_s1028"/>
            <p:cNvSpPr>
              <a:spLocks noChangeArrowheads="1"/>
            </p:cNvSpPr>
            <p:nvPr/>
          </p:nvSpPr>
          <p:spPr bwMode="auto">
            <a:xfrm>
              <a:off x="1085" y="1059"/>
              <a:ext cx="546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Пр1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cxnSp>
          <p:nvCxnSpPr>
            <p:cNvPr id="46090" name="AutoShape 13"/>
            <p:cNvCxnSpPr>
              <a:cxnSpLocks noChangeShapeType="1"/>
            </p:cNvCxnSpPr>
            <p:nvPr/>
          </p:nvCxnSpPr>
          <p:spPr bwMode="auto">
            <a:xfrm rot="10800000">
              <a:off x="3042" y="1270"/>
              <a:ext cx="256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1" name="AutoShape 14"/>
            <p:cNvCxnSpPr>
              <a:cxnSpLocks noChangeShapeType="1"/>
            </p:cNvCxnSpPr>
            <p:nvPr/>
          </p:nvCxnSpPr>
          <p:spPr bwMode="auto">
            <a:xfrm rot="10800000">
              <a:off x="3816" y="1270"/>
              <a:ext cx="262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2" name="AutoShape 15"/>
            <p:cNvSpPr>
              <a:spLocks noChangeArrowheads="1"/>
            </p:cNvSpPr>
            <p:nvPr/>
          </p:nvSpPr>
          <p:spPr bwMode="auto">
            <a:xfrm>
              <a:off x="3287" y="1059"/>
              <a:ext cx="546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ДМ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6093" name="AutoShape 16"/>
            <p:cNvSpPr>
              <a:spLocks noChangeArrowheads="1"/>
            </p:cNvSpPr>
            <p:nvPr/>
          </p:nvSpPr>
          <p:spPr bwMode="auto">
            <a:xfrm>
              <a:off x="2553" y="1142"/>
              <a:ext cx="552" cy="29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ЛС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6094" name="AutoShape 17"/>
            <p:cNvSpPr>
              <a:spLocks noChangeArrowheads="1"/>
            </p:cNvSpPr>
            <p:nvPr/>
          </p:nvSpPr>
          <p:spPr bwMode="auto">
            <a:xfrm>
              <a:off x="4840" y="1059"/>
              <a:ext cx="632" cy="4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ПС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cxnSp>
          <p:nvCxnSpPr>
            <p:cNvPr id="46095" name="AutoShape 18"/>
            <p:cNvCxnSpPr>
              <a:cxnSpLocks noChangeShapeType="1"/>
            </p:cNvCxnSpPr>
            <p:nvPr/>
          </p:nvCxnSpPr>
          <p:spPr bwMode="auto">
            <a:xfrm rot="10800000">
              <a:off x="4596" y="1270"/>
              <a:ext cx="267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6" name="AutoShape 19"/>
            <p:cNvCxnSpPr>
              <a:cxnSpLocks noChangeShapeType="1"/>
            </p:cNvCxnSpPr>
            <p:nvPr/>
          </p:nvCxnSpPr>
          <p:spPr bwMode="auto">
            <a:xfrm rot="5400000">
              <a:off x="2690" y="1588"/>
              <a:ext cx="300" cy="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7" name="AutoShape 20"/>
            <p:cNvCxnSpPr>
              <a:cxnSpLocks noChangeShapeType="1"/>
            </p:cNvCxnSpPr>
            <p:nvPr/>
          </p:nvCxnSpPr>
          <p:spPr bwMode="auto">
            <a:xfrm rot="5400000">
              <a:off x="1955" y="1673"/>
              <a:ext cx="299" cy="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6098" name="Object 21"/>
            <p:cNvGraphicFramePr/>
            <p:nvPr/>
          </p:nvGraphicFramePr>
          <p:xfrm>
            <a:off x="900" y="890"/>
            <a:ext cx="16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" r:id="rId1" imgW="127000" imgH="139700" progId="Equation.3">
                    <p:embed/>
                  </p:oleObj>
                </mc:Choice>
                <mc:Fallback>
                  <p:oleObj name="" r:id="rId1" imgW="127000" imgH="139700" progId="Equation.3">
                    <p:embed/>
                    <p:pic>
                      <p:nvPicPr>
                        <p:cNvPr id="0" name="Object 2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" y="890"/>
                          <a:ext cx="16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9" name="Object 22"/>
            <p:cNvGraphicFramePr/>
            <p:nvPr/>
          </p:nvGraphicFramePr>
          <p:xfrm>
            <a:off x="1610" y="845"/>
            <a:ext cx="317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3" imgW="279400" imgH="203200" progId="Equation.3">
                    <p:embed/>
                  </p:oleObj>
                </mc:Choice>
                <mc:Fallback>
                  <p:oleObj name="" r:id="rId3" imgW="279400" imgH="203200" progId="Equation.3">
                    <p:embed/>
                    <p:pic>
                      <p:nvPicPr>
                        <p:cNvPr id="0" name="Object 2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0" y="845"/>
                          <a:ext cx="317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0" name="Object 23"/>
            <p:cNvGraphicFramePr/>
            <p:nvPr/>
          </p:nvGraphicFramePr>
          <p:xfrm>
            <a:off x="2562" y="1771"/>
            <a:ext cx="590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5" imgW="508000" imgH="139700" progId="Equation.3">
                    <p:embed/>
                  </p:oleObj>
                </mc:Choice>
                <mc:Fallback>
                  <p:oleObj name="" r:id="rId5" imgW="508000" imgH="139700" progId="Equation.3">
                    <p:embed/>
                    <p:pic>
                      <p:nvPicPr>
                        <p:cNvPr id="0" name="Object 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1771"/>
                          <a:ext cx="590" cy="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1" name="Object 24"/>
            <p:cNvGraphicFramePr/>
            <p:nvPr/>
          </p:nvGraphicFramePr>
          <p:xfrm>
            <a:off x="1746" y="1681"/>
            <a:ext cx="272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7" imgW="266065" imgH="203200" progId="Equation.3">
                    <p:embed/>
                  </p:oleObj>
                </mc:Choice>
                <mc:Fallback>
                  <p:oleObj name="" r:id="rId7" imgW="266065" imgH="203200" progId="Equation.3">
                    <p:embed/>
                    <p:pic>
                      <p:nvPicPr>
                        <p:cNvPr id="0" name="Object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681"/>
                          <a:ext cx="272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102" name="Object 29"/>
            <p:cNvGraphicFramePr/>
            <p:nvPr/>
          </p:nvGraphicFramePr>
          <p:xfrm>
            <a:off x="2608" y="2077"/>
            <a:ext cx="36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9" imgW="279400" imgH="203200" progId="Equation.3">
                    <p:embed/>
                  </p:oleObj>
                </mc:Choice>
                <mc:Fallback>
                  <p:oleObj name="" r:id="rId9" imgW="279400" imgH="203200" progId="Equation.3">
                    <p:embed/>
                    <p:pic>
                      <p:nvPicPr>
                        <p:cNvPr id="0" name="Object 2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8" y="2077"/>
                          <a:ext cx="363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103" name="Text Box 2"/>
          <p:cNvSpPr txBox="1">
            <a:spLocks noChangeArrowheads="1"/>
          </p:cNvSpPr>
          <p:nvPr/>
        </p:nvSpPr>
        <p:spPr bwMode="auto">
          <a:xfrm>
            <a:off x="755650" y="3284538"/>
            <a:ext cx="79930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200">
                <a:solidFill>
                  <a:srgbClr val="0066FF"/>
                </a:solidFill>
              </a:rPr>
              <a:t>Модулированный сигнал</a:t>
            </a:r>
            <a:r>
              <a:rPr lang="ru-RU" altLang="ru-RU" sz="2200"/>
              <a:t>        передается по </a:t>
            </a:r>
            <a:r>
              <a:rPr lang="ru-RU" altLang="ru-RU" sz="2200">
                <a:solidFill>
                  <a:srgbClr val="0066FF"/>
                </a:solidFill>
              </a:rPr>
              <a:t>линии связи</a:t>
            </a:r>
            <a:r>
              <a:rPr lang="ru-RU" altLang="ru-RU" sz="2200"/>
              <a:t>, где подвергается </a:t>
            </a:r>
            <a:r>
              <a:rPr lang="ru-RU" altLang="ru-RU" sz="2200" i="1">
                <a:solidFill>
                  <a:srgbClr val="0066FF"/>
                </a:solidFill>
              </a:rPr>
              <a:t>искажениям</a:t>
            </a:r>
            <a:r>
              <a:rPr lang="ru-RU" altLang="ru-RU" sz="2200"/>
              <a:t> и  воздействию </a:t>
            </a:r>
            <a:r>
              <a:rPr lang="ru-RU" altLang="ru-RU" sz="2200" i="1">
                <a:solidFill>
                  <a:srgbClr val="0066FF"/>
                </a:solidFill>
              </a:rPr>
              <a:t>помех</a:t>
            </a:r>
            <a:r>
              <a:rPr lang="ru-RU" altLang="ru-RU" sz="2200"/>
              <a:t>.</a:t>
            </a:r>
            <a:endParaRPr lang="ru-RU" altLang="ru-RU" sz="2200"/>
          </a:p>
          <a:p>
            <a:r>
              <a:rPr lang="ru-RU" altLang="ru-RU" sz="2200">
                <a:solidFill>
                  <a:srgbClr val="FF0000"/>
                </a:solidFill>
              </a:rPr>
              <a:t>Искажения </a:t>
            </a:r>
            <a:r>
              <a:rPr lang="ru-RU" altLang="ru-RU" sz="2200"/>
              <a:t>– это изменения формы сигнала, обусловленные неидеальностью линии (канала) связи.</a:t>
            </a:r>
            <a:endParaRPr lang="ru-RU" altLang="ru-RU" sz="2200"/>
          </a:p>
          <a:p>
            <a:r>
              <a:rPr lang="ru-RU" altLang="ru-RU" sz="2200">
                <a:solidFill>
                  <a:srgbClr val="FF0000"/>
                </a:solidFill>
              </a:rPr>
              <a:t>Помехи</a:t>
            </a:r>
            <a:r>
              <a:rPr lang="ru-RU" altLang="ru-RU" sz="2200"/>
              <a:t> – это «посторонние» колебания, мешающие передавать информацию.</a:t>
            </a:r>
            <a:endParaRPr lang="ru-RU" altLang="ru-RU" sz="2200"/>
          </a:p>
          <a:p>
            <a:r>
              <a:rPr lang="ru-RU" altLang="ru-RU" sz="2200"/>
              <a:t>Наблюдаемое колебание поступает на </a:t>
            </a:r>
            <a:r>
              <a:rPr lang="ru-RU" altLang="ru-RU" sz="2200">
                <a:solidFill>
                  <a:srgbClr val="0066FF"/>
                </a:solidFill>
              </a:rPr>
              <a:t>демодулятор</a:t>
            </a:r>
            <a:r>
              <a:rPr lang="ru-RU" altLang="ru-RU" sz="2200"/>
              <a:t> ДМ.</a:t>
            </a:r>
            <a:endParaRPr lang="ru-RU" altLang="ru-RU" sz="2200"/>
          </a:p>
          <a:p>
            <a:r>
              <a:rPr lang="ru-RU" altLang="ru-RU" sz="2200"/>
              <a:t>Цель демодуляции (детектирования) – восстановление первичного сигнала по наблюдаемому колебанию</a:t>
            </a:r>
            <a:endParaRPr lang="ru-RU" altLang="ru-RU" sz="2200"/>
          </a:p>
        </p:txBody>
      </p:sp>
      <p:sp>
        <p:nvSpPr>
          <p:cNvPr id="46104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ru-RU" altLang="ru-RU" sz="2800"/>
              <a:t>Структура простой системы связи</a:t>
            </a:r>
            <a:endParaRPr lang="ru-RU" altLang="ru-RU" sz="2800"/>
          </a:p>
        </p:txBody>
      </p:sp>
      <p:graphicFrame>
        <p:nvGraphicFramePr>
          <p:cNvPr id="74780" name="Object 2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424738" y="1268413"/>
          <a:ext cx="2571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1" imgW="127000" imgH="177165" progId="Equation.3">
                  <p:embed/>
                </p:oleObj>
              </mc:Choice>
              <mc:Fallback>
                <p:oleObj name="" r:id="rId11" imgW="127000" imgH="177165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738" y="1268413"/>
                        <a:ext cx="257175" cy="360362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7" name="Object 25"/>
          <p:cNvGraphicFramePr>
            <a:graphicFrameLocks noChangeAspect="1"/>
          </p:cNvGraphicFramePr>
          <p:nvPr/>
        </p:nvGraphicFramePr>
        <p:xfrm>
          <a:off x="3781425" y="1319213"/>
          <a:ext cx="5032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3" imgW="279400" imgH="203200" progId="Equation.DSMT4">
                  <p:embed/>
                </p:oleObj>
              </mc:Choice>
              <mc:Fallback>
                <p:oleObj name="" r:id="rId13" imgW="279400" imgH="203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1319213"/>
                        <a:ext cx="5032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8" name="Object 26"/>
          <p:cNvGraphicFramePr>
            <a:graphicFrameLocks noChangeAspect="1"/>
          </p:cNvGraphicFramePr>
          <p:nvPr/>
        </p:nvGraphicFramePr>
        <p:xfrm>
          <a:off x="4859338" y="1331913"/>
          <a:ext cx="5048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4" imgW="279400" imgH="203200" progId="Equation.DSMT4">
                  <p:embed/>
                </p:oleObj>
              </mc:Choice>
              <mc:Fallback>
                <p:oleObj name="" r:id="rId14" imgW="279400" imgH="203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331913"/>
                        <a:ext cx="5048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9" name="Object 27"/>
          <p:cNvGraphicFramePr>
            <a:graphicFrameLocks noChangeAspect="1"/>
          </p:cNvGraphicFramePr>
          <p:nvPr/>
        </p:nvGraphicFramePr>
        <p:xfrm>
          <a:off x="6103938" y="1300163"/>
          <a:ext cx="4127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6" imgW="292100" imgH="241300" progId="Equation.3">
                  <p:embed/>
                </p:oleObj>
              </mc:Choice>
              <mc:Fallback>
                <p:oleObj name="" r:id="rId16" imgW="292100" imgH="2413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1300163"/>
                        <a:ext cx="4127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3" name="Object 3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451725" y="6021388"/>
          <a:ext cx="5651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8" imgW="279400" imgH="203200" progId="Equation.3">
                  <p:embed/>
                </p:oleObj>
              </mc:Choice>
              <mc:Fallback>
                <p:oleObj name="" r:id="rId18" imgW="279400" imgH="203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6021388"/>
                        <a:ext cx="565150" cy="411162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0" name="Номер слайда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88125" y="64008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FF44AB-9ED5-4F5C-A4BE-C70EB2330EF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0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755650" y="3284538"/>
            <a:ext cx="79930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Точное восстановление первичного сигнала невозможно, т.к. </a:t>
            </a:r>
            <a:r>
              <a:rPr lang="ru-RU" altLang="ru-RU" sz="2400">
                <a:solidFill>
                  <a:srgbClr val="0066FF"/>
                </a:solidFill>
              </a:rPr>
              <a:t>помеха всегда случайна</a:t>
            </a:r>
            <a:r>
              <a:rPr lang="ru-RU" altLang="ru-RU" sz="2400"/>
              <a:t>. </a:t>
            </a:r>
            <a:endParaRPr lang="ru-RU" altLang="ru-RU" sz="2400"/>
          </a:p>
          <a:p>
            <a:r>
              <a:rPr lang="ru-RU" altLang="ru-RU" sz="2400"/>
              <a:t>Восстановленный сигнал отличается от первичного.</a:t>
            </a:r>
            <a:endParaRPr lang="ru-RU" altLang="ru-RU" sz="2400"/>
          </a:p>
          <a:p>
            <a:r>
              <a:rPr lang="ru-RU" altLang="ru-RU" sz="2400"/>
              <a:t>Чем меньше отличие, тем выше </a:t>
            </a:r>
            <a:r>
              <a:rPr lang="ru-RU" altLang="ru-RU" sz="2400">
                <a:solidFill>
                  <a:srgbClr val="0066FF"/>
                </a:solidFill>
              </a:rPr>
              <a:t>верность</a:t>
            </a:r>
            <a:r>
              <a:rPr lang="ru-RU" altLang="ru-RU" sz="2400"/>
              <a:t>.</a:t>
            </a:r>
            <a:endParaRPr lang="ru-RU" altLang="ru-RU" sz="2400"/>
          </a:p>
          <a:p>
            <a:r>
              <a:rPr lang="ru-RU" altLang="ru-RU" sz="2400"/>
              <a:t>Преобразователь Пр2 преобразует восстановленный сигнал в  сообщение, которое также отличается от исходного сообщения </a:t>
            </a:r>
            <a:endParaRPr lang="ru-RU" altLang="ru-RU" sz="240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z="2800"/>
              <a:t>Структура простой системы связи</a:t>
            </a:r>
            <a:endParaRPr lang="ru-RU" altLang="ru-RU" sz="2800"/>
          </a:p>
        </p:txBody>
      </p:sp>
      <p:grpSp>
        <p:nvGrpSpPr>
          <p:cNvPr id="4098" name="Organization Chart 5"/>
          <p:cNvGrpSpPr>
            <a:grpSpLocks noChangeAspect="1"/>
          </p:cNvGrpSpPr>
          <p:nvPr/>
        </p:nvGrpSpPr>
        <p:grpSpPr bwMode="auto">
          <a:xfrm>
            <a:off x="457200" y="1341438"/>
            <a:ext cx="8229600" cy="3671887"/>
            <a:chOff x="288" y="845"/>
            <a:chExt cx="5184" cy="2313"/>
          </a:xfrm>
        </p:grpSpPr>
        <p:sp>
          <p:nvSpPr>
            <p:cNvPr id="47108" name="AutoShape 6"/>
            <p:cNvSpPr>
              <a:spLocks noChangeAspect="1" noChangeArrowheads="1" noTextEdit="1"/>
            </p:cNvSpPr>
            <p:nvPr/>
          </p:nvSpPr>
          <p:spPr bwMode="auto">
            <a:xfrm>
              <a:off x="288" y="845"/>
              <a:ext cx="5184" cy="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altLang="zh-CN">
                <a:ea typeface="SimSun" panose="02010600030101010101" pitchFamily="2" charset="-122"/>
              </a:endParaRPr>
            </a:p>
          </p:txBody>
        </p:sp>
        <p:sp>
          <p:nvSpPr>
            <p:cNvPr id="47109" name="AutoShape 7"/>
            <p:cNvSpPr>
              <a:spLocks noChangeArrowheads="1"/>
            </p:cNvSpPr>
            <p:nvPr/>
          </p:nvSpPr>
          <p:spPr bwMode="auto">
            <a:xfrm>
              <a:off x="4061" y="1057"/>
              <a:ext cx="552" cy="4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Пр2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7110" name="_s4101"/>
            <p:cNvSpPr>
              <a:spLocks noChangeArrowheads="1"/>
            </p:cNvSpPr>
            <p:nvPr/>
          </p:nvSpPr>
          <p:spPr bwMode="auto">
            <a:xfrm>
              <a:off x="288" y="1057"/>
              <a:ext cx="552" cy="4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600">
                  <a:latin typeface="Tahoma" panose="020B0604030504040204" pitchFamily="34" charset="0"/>
                </a:rPr>
                <a:t>ИС</a:t>
              </a:r>
              <a:endParaRPr lang="ru-RU" altLang="nl-NL" sz="2600">
                <a:latin typeface="Tahoma" panose="020B0604030504040204" pitchFamily="34" charset="0"/>
              </a:endParaRPr>
            </a:p>
          </p:txBody>
        </p:sp>
        <p:cxnSp>
          <p:nvCxnSpPr>
            <p:cNvPr id="47111" name="_s1028"/>
            <p:cNvCxnSpPr>
              <a:cxnSpLocks noChangeShapeType="1"/>
            </p:cNvCxnSpPr>
            <p:nvPr/>
          </p:nvCxnSpPr>
          <p:spPr bwMode="auto">
            <a:xfrm rot="10800000">
              <a:off x="840" y="1265"/>
              <a:ext cx="250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12" name="AutoShape 10"/>
            <p:cNvCxnSpPr>
              <a:cxnSpLocks noChangeShapeType="1"/>
            </p:cNvCxnSpPr>
            <p:nvPr/>
          </p:nvCxnSpPr>
          <p:spPr bwMode="auto">
            <a:xfrm rot="10800000">
              <a:off x="2388" y="1265"/>
              <a:ext cx="165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13" name="AutoShape 11"/>
            <p:cNvCxnSpPr>
              <a:cxnSpLocks noChangeShapeType="1"/>
            </p:cNvCxnSpPr>
            <p:nvPr/>
          </p:nvCxnSpPr>
          <p:spPr bwMode="auto">
            <a:xfrm rot="10800000">
              <a:off x="1614" y="1265"/>
              <a:ext cx="256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14" name="AutoShape 12"/>
            <p:cNvSpPr>
              <a:spLocks noChangeArrowheads="1"/>
            </p:cNvSpPr>
            <p:nvPr/>
          </p:nvSpPr>
          <p:spPr bwMode="auto">
            <a:xfrm>
              <a:off x="1837" y="1071"/>
              <a:ext cx="546" cy="4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М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7115" name="_s1028"/>
            <p:cNvSpPr>
              <a:spLocks noChangeArrowheads="1"/>
            </p:cNvSpPr>
            <p:nvPr/>
          </p:nvSpPr>
          <p:spPr bwMode="auto">
            <a:xfrm>
              <a:off x="1085" y="1057"/>
              <a:ext cx="546" cy="4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Пр1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cxnSp>
          <p:nvCxnSpPr>
            <p:cNvPr id="47116" name="AutoShape 14"/>
            <p:cNvCxnSpPr>
              <a:cxnSpLocks noChangeShapeType="1"/>
            </p:cNvCxnSpPr>
            <p:nvPr/>
          </p:nvCxnSpPr>
          <p:spPr bwMode="auto">
            <a:xfrm rot="10800000">
              <a:off x="3042" y="1265"/>
              <a:ext cx="256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17" name="AutoShape 15"/>
            <p:cNvCxnSpPr>
              <a:cxnSpLocks noChangeShapeType="1"/>
            </p:cNvCxnSpPr>
            <p:nvPr/>
          </p:nvCxnSpPr>
          <p:spPr bwMode="auto">
            <a:xfrm rot="10800000">
              <a:off x="3816" y="1265"/>
              <a:ext cx="262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18" name="AutoShape 16"/>
            <p:cNvSpPr>
              <a:spLocks noChangeArrowheads="1"/>
            </p:cNvSpPr>
            <p:nvPr/>
          </p:nvSpPr>
          <p:spPr bwMode="auto">
            <a:xfrm>
              <a:off x="3287" y="1057"/>
              <a:ext cx="546" cy="4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ДМ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7119" name="AutoShape 17"/>
            <p:cNvSpPr>
              <a:spLocks noChangeArrowheads="1"/>
            </p:cNvSpPr>
            <p:nvPr/>
          </p:nvSpPr>
          <p:spPr bwMode="auto">
            <a:xfrm>
              <a:off x="2553" y="1139"/>
              <a:ext cx="552" cy="29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ЛС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sp>
          <p:nvSpPr>
            <p:cNvPr id="47120" name="AutoShape 18"/>
            <p:cNvSpPr>
              <a:spLocks noChangeArrowheads="1"/>
            </p:cNvSpPr>
            <p:nvPr/>
          </p:nvSpPr>
          <p:spPr bwMode="auto">
            <a:xfrm>
              <a:off x="4840" y="1057"/>
              <a:ext cx="632" cy="46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800">
                  <a:latin typeface="Tahoma" panose="020B0604030504040204" pitchFamily="34" charset="0"/>
                </a:rPr>
                <a:t>ПС</a:t>
              </a:r>
              <a:endParaRPr lang="ru-RU" altLang="nl-NL" sz="2800">
                <a:latin typeface="Tahoma" panose="020B0604030504040204" pitchFamily="34" charset="0"/>
              </a:endParaRPr>
            </a:p>
          </p:txBody>
        </p:sp>
        <p:cxnSp>
          <p:nvCxnSpPr>
            <p:cNvPr id="47121" name="AutoShape 19"/>
            <p:cNvCxnSpPr>
              <a:cxnSpLocks noChangeShapeType="1"/>
            </p:cNvCxnSpPr>
            <p:nvPr/>
          </p:nvCxnSpPr>
          <p:spPr bwMode="auto">
            <a:xfrm rot="10800000">
              <a:off x="4596" y="1265"/>
              <a:ext cx="267" cy="3"/>
            </a:xfrm>
            <a:prstGeom prst="bentConnector3">
              <a:avLst>
                <a:gd name="adj1" fmla="val 2656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2" name="AutoShape 20"/>
            <p:cNvCxnSpPr>
              <a:cxnSpLocks noChangeShapeType="1"/>
            </p:cNvCxnSpPr>
            <p:nvPr/>
          </p:nvCxnSpPr>
          <p:spPr bwMode="auto">
            <a:xfrm rot="5400000">
              <a:off x="2690" y="1579"/>
              <a:ext cx="297" cy="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23" name="AutoShape 21"/>
            <p:cNvCxnSpPr>
              <a:cxnSpLocks noChangeShapeType="1"/>
            </p:cNvCxnSpPr>
            <p:nvPr/>
          </p:nvCxnSpPr>
          <p:spPr bwMode="auto">
            <a:xfrm rot="5400000">
              <a:off x="1964" y="1670"/>
              <a:ext cx="296" cy="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7124" name="Object 24"/>
            <p:cNvGraphicFramePr/>
            <p:nvPr/>
          </p:nvGraphicFramePr>
          <p:xfrm>
            <a:off x="2562" y="1761"/>
            <a:ext cx="590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0" name="" r:id="rId1" imgW="508000" imgH="139700" progId="Equation.3">
                    <p:embed/>
                  </p:oleObj>
                </mc:Choice>
                <mc:Fallback>
                  <p:oleObj name="" r:id="rId1" imgW="508000" imgH="139700" progId="Equation.3">
                    <p:embed/>
                    <p:pic>
                      <p:nvPicPr>
                        <p:cNvPr id="0" name="Object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1761"/>
                          <a:ext cx="590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25" name="Object 25"/>
            <p:cNvGraphicFramePr/>
            <p:nvPr/>
          </p:nvGraphicFramePr>
          <p:xfrm>
            <a:off x="1746" y="1661"/>
            <a:ext cx="27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3" imgW="266065" imgH="203200" progId="Equation.3">
                    <p:embed/>
                  </p:oleObj>
                </mc:Choice>
                <mc:Fallback>
                  <p:oleObj name="" r:id="rId3" imgW="266065" imgH="203200" progId="Equation.3">
                    <p:embed/>
                    <p:pic>
                      <p:nvPicPr>
                        <p:cNvPr id="0" name="Object 2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661"/>
                          <a:ext cx="272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7851" name="Object 27"/>
          <p:cNvGraphicFramePr>
            <a:graphicFrameLocks noChangeAspect="1"/>
          </p:cNvGraphicFramePr>
          <p:nvPr/>
        </p:nvGraphicFramePr>
        <p:xfrm>
          <a:off x="3781425" y="1319213"/>
          <a:ext cx="5032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279400" imgH="203200" progId="Equation.3">
                  <p:embed/>
                </p:oleObj>
              </mc:Choice>
              <mc:Fallback>
                <p:oleObj name="" r:id="rId5" imgW="279400" imgH="203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1319213"/>
                        <a:ext cx="5032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2" name="Object 28"/>
          <p:cNvGraphicFramePr>
            <a:graphicFrameLocks noChangeAspect="1"/>
          </p:cNvGraphicFramePr>
          <p:nvPr/>
        </p:nvGraphicFramePr>
        <p:xfrm>
          <a:off x="4859338" y="1331913"/>
          <a:ext cx="5048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279400" imgH="203200" progId="Equation.3">
                  <p:embed/>
                </p:oleObj>
              </mc:Choice>
              <mc:Fallback>
                <p:oleObj name="" r:id="rId7" imgW="279400" imgH="203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331913"/>
                        <a:ext cx="5048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53" name="Object 29"/>
          <p:cNvGraphicFramePr>
            <a:graphicFrameLocks noChangeAspect="1"/>
          </p:cNvGraphicFramePr>
          <p:nvPr/>
        </p:nvGraphicFramePr>
        <p:xfrm>
          <a:off x="6103938" y="1300163"/>
          <a:ext cx="41275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9" imgW="292100" imgH="241300" progId="Equation.3">
                  <p:embed/>
                </p:oleObj>
              </mc:Choice>
              <mc:Fallback>
                <p:oleObj name="" r:id="rId9" imgW="292100" imgH="2413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1300163"/>
                        <a:ext cx="41275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64" name="Object 4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380288" y="1268413"/>
          <a:ext cx="2635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1" imgW="127000" imgH="177165" progId="Equation.3">
                  <p:embed/>
                </p:oleObj>
              </mc:Choice>
              <mc:Fallback>
                <p:oleObj name="" r:id="rId11" imgW="127000" imgH="177165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1268413"/>
                        <a:ext cx="263525" cy="369887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30" name="Номер слайда 15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A56C1D-BCF4-4D27-88AD-B8DDCEA20ECA}" type="slidenum">
              <a:rPr lang="ru-RU" altLang="ru-RU"/>
            </a:fld>
            <a:endParaRPr lang="ru-RU" altLang="ru-RU"/>
          </a:p>
        </p:txBody>
      </p:sp>
      <p:graphicFrame>
        <p:nvGraphicFramePr>
          <p:cNvPr id="15398" name="Object 36"/>
          <p:cNvGraphicFramePr>
            <a:graphicFrameLocks noChangeAspect="1"/>
          </p:cNvGraphicFramePr>
          <p:nvPr/>
        </p:nvGraphicFramePr>
        <p:xfrm>
          <a:off x="2555875" y="1268413"/>
          <a:ext cx="506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3" imgW="279400" imgH="203200" progId="Equation.3">
                  <p:embed/>
                </p:oleObj>
              </mc:Choice>
              <mc:Fallback>
                <p:oleObj name="" r:id="rId13" imgW="279400" imgH="2032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268413"/>
                        <a:ext cx="506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9" name="Object 44"/>
          <p:cNvGraphicFramePr>
            <a:graphicFrameLocks noChangeAspect="1"/>
          </p:cNvGraphicFramePr>
          <p:nvPr/>
        </p:nvGraphicFramePr>
        <p:xfrm>
          <a:off x="1476375" y="1341438"/>
          <a:ext cx="263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5" imgW="127000" imgH="139700" progId="Equation.3">
                  <p:embed/>
                </p:oleObj>
              </mc:Choice>
              <mc:Fallback>
                <p:oleObj name="" r:id="rId15" imgW="127000" imgH="1397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341438"/>
                        <a:ext cx="263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40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ru-RU" altLang="ru-RU" sz="2800"/>
              <a:t>Структура дискретной системы связи с кодированием</a:t>
            </a:r>
            <a:endParaRPr lang="ru-RU" altLang="ru-RU" sz="2800"/>
          </a:p>
        </p:txBody>
      </p:sp>
      <p:sp>
        <p:nvSpPr>
          <p:cNvPr id="48130" name="Text Box 35"/>
          <p:cNvSpPr txBox="1">
            <a:spLocks noChangeArrowheads="1"/>
          </p:cNvSpPr>
          <p:nvPr/>
        </p:nvSpPr>
        <p:spPr bwMode="auto">
          <a:xfrm>
            <a:off x="827088" y="3068638"/>
            <a:ext cx="79216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/>
              <a:t>Сообщение кодируется, т.е. его символы преобразуются </a:t>
            </a:r>
            <a:r>
              <a:rPr lang="ru-RU" altLang="ru-RU" sz="2200">
                <a:solidFill>
                  <a:srgbClr val="0066FF"/>
                </a:solidFill>
              </a:rPr>
              <a:t>кодером</a:t>
            </a:r>
            <a:r>
              <a:rPr lang="ru-RU" altLang="ru-RU" sz="2200"/>
              <a:t> К в символы другого (кодового) алфавита. Обычно последовательность кодовых символов представлена в форме </a:t>
            </a:r>
            <a:r>
              <a:rPr lang="ru-RU" altLang="ru-RU" sz="2200">
                <a:solidFill>
                  <a:srgbClr val="0066FF"/>
                </a:solidFill>
              </a:rPr>
              <a:t>цифрового сигнала</a:t>
            </a:r>
            <a:r>
              <a:rPr lang="ru-RU" altLang="ru-RU" sz="2200"/>
              <a:t>            , которым модулируется переносчик.</a:t>
            </a:r>
            <a:endParaRPr lang="ru-RU" altLang="ru-RU" sz="2200"/>
          </a:p>
          <a:p>
            <a:pPr>
              <a:spcBef>
                <a:spcPct val="50000"/>
              </a:spcBef>
            </a:pPr>
            <a:r>
              <a:rPr lang="ru-RU" altLang="ru-RU" sz="2200"/>
              <a:t>Обратное преобразование выполняет </a:t>
            </a:r>
            <a:r>
              <a:rPr lang="ru-RU" altLang="ru-RU" sz="2200">
                <a:solidFill>
                  <a:srgbClr val="0066FF"/>
                </a:solidFill>
              </a:rPr>
              <a:t>декодер</a:t>
            </a:r>
            <a:r>
              <a:rPr lang="ru-RU" altLang="ru-RU" sz="2200"/>
              <a:t> ДК.</a:t>
            </a:r>
            <a:endParaRPr lang="ru-RU" altLang="ru-RU" sz="2200"/>
          </a:p>
        </p:txBody>
      </p:sp>
      <p:graphicFrame>
        <p:nvGraphicFramePr>
          <p:cNvPr id="48131" name="Object 5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588125" y="4064000"/>
          <a:ext cx="7921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304800" imgH="203200" progId="Equation.DSMT4">
                  <p:embed/>
                </p:oleObj>
              </mc:Choice>
              <mc:Fallback>
                <p:oleObj name="" r:id="rId1" imgW="304800" imgH="2032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064000"/>
                        <a:ext cx="792163" cy="528638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55"/>
          <p:cNvSpPr txBox="1">
            <a:spLocks noChangeArrowheads="1"/>
          </p:cNvSpPr>
          <p:nvPr/>
        </p:nvSpPr>
        <p:spPr bwMode="auto">
          <a:xfrm>
            <a:off x="827088" y="5300663"/>
            <a:ext cx="76327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/>
              <a:t>Кодер и декодер, объединённые конструктивно – </a:t>
            </a:r>
            <a:r>
              <a:rPr lang="ru-RU" altLang="ru-RU" sz="2400" i="1">
                <a:solidFill>
                  <a:schemeClr val="bg2"/>
                </a:solidFill>
              </a:rPr>
              <a:t>к</a:t>
            </a:r>
            <a:r>
              <a:rPr lang="en-US" altLang="ru-RU" sz="2400" i="1">
                <a:solidFill>
                  <a:schemeClr val="bg2"/>
                </a:solidFill>
              </a:rPr>
              <a:t>ó</a:t>
            </a:r>
            <a:r>
              <a:rPr lang="ru-RU" altLang="ru-RU" sz="2400" i="1">
                <a:solidFill>
                  <a:schemeClr val="bg2"/>
                </a:solidFill>
              </a:rPr>
              <a:t>дек</a:t>
            </a:r>
            <a:endParaRPr lang="ru-RU" altLang="ru-RU" sz="2400" i="1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 sz="2000"/>
              <a:t>Модулятор и демодулятор, объединённые конструктивно</a:t>
            </a:r>
            <a:r>
              <a:rPr lang="ru-RU" altLang="ru-RU" sz="2000" i="1"/>
              <a:t> - </a:t>
            </a:r>
            <a:r>
              <a:rPr lang="ru-RU" altLang="ru-RU" sz="2400" i="1">
                <a:solidFill>
                  <a:schemeClr val="bg2"/>
                </a:solidFill>
              </a:rPr>
              <a:t>мод</a:t>
            </a:r>
            <a:r>
              <a:rPr lang="en-US" altLang="ru-RU" sz="2400" i="1">
                <a:solidFill>
                  <a:schemeClr val="bg2"/>
                </a:solidFill>
              </a:rPr>
              <a:t>é</a:t>
            </a:r>
            <a:r>
              <a:rPr lang="ru-RU" altLang="ru-RU" sz="2400" i="1">
                <a:solidFill>
                  <a:schemeClr val="bg2"/>
                </a:solidFill>
              </a:rPr>
              <a:t>м</a:t>
            </a:r>
            <a:endParaRPr lang="ru-RU" altLang="ru-RU" sz="2400" i="1">
              <a:solidFill>
                <a:schemeClr val="bg2"/>
              </a:solidFill>
            </a:endParaRPr>
          </a:p>
        </p:txBody>
      </p:sp>
      <p:sp>
        <p:nvSpPr>
          <p:cNvPr id="48133" name="Номер слайда 1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4F36053-3C99-40CF-986C-C5922E592835}" type="slidenum">
              <a:rPr lang="ru-RU" altLang="ru-RU"/>
            </a:fld>
            <a:endParaRPr lang="ru-RU" altLang="ru-RU"/>
          </a:p>
        </p:txBody>
      </p:sp>
      <p:pic>
        <p:nvPicPr>
          <p:cNvPr id="4813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36675"/>
            <a:ext cx="727868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1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ru-RU" altLang="ru-RU" sz="2800"/>
              <a:t>Цели кодирования</a:t>
            </a:r>
            <a:endParaRPr lang="ru-RU" altLang="ru-RU" sz="2800"/>
          </a:p>
        </p:txBody>
      </p:sp>
      <p:sp>
        <p:nvSpPr>
          <p:cNvPr id="49154" name="Text Box 32"/>
          <p:cNvSpPr txBox="1">
            <a:spLocks noChangeArrowheads="1"/>
          </p:cNvSpPr>
          <p:nvPr/>
        </p:nvSpPr>
        <p:spPr bwMode="auto">
          <a:xfrm>
            <a:off x="503238" y="1412875"/>
            <a:ext cx="81375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400"/>
              <a:t>согласование формы сообщения </a:t>
            </a:r>
            <a:br>
              <a:rPr lang="ru-RU" altLang="ru-RU" sz="2400"/>
            </a:br>
            <a:r>
              <a:rPr lang="ru-RU" altLang="ru-RU" sz="2400"/>
              <a:t>со свойствами канала связи </a:t>
            </a:r>
            <a:br>
              <a:rPr lang="ru-RU" altLang="ru-RU" sz="2400"/>
            </a:br>
            <a:r>
              <a:rPr lang="ru-RU" altLang="ru-RU" sz="2400"/>
              <a:t>(например, код Морзе при </a:t>
            </a:r>
            <a:br>
              <a:rPr lang="ru-RU" altLang="ru-RU" sz="2400"/>
            </a:br>
            <a:r>
              <a:rPr lang="ru-RU" altLang="ru-RU" sz="2400"/>
              <a:t>манипулировании ключом, </a:t>
            </a:r>
            <a:br>
              <a:rPr lang="ru-RU" altLang="ru-RU" sz="2400"/>
            </a:br>
            <a:r>
              <a:rPr lang="ru-RU" altLang="ru-RU" sz="2400"/>
              <a:t>код Бодо при использовании </a:t>
            </a:r>
            <a:br>
              <a:rPr lang="ru-RU" altLang="ru-RU" sz="2400"/>
            </a:br>
            <a:r>
              <a:rPr lang="ru-RU" altLang="ru-RU" sz="2400"/>
              <a:t>аппарата Бодо)</a:t>
            </a:r>
            <a:endParaRPr lang="ru-RU" altLang="ru-RU" sz="240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400"/>
              <a:t> повышение скорости передачи информации (кодирование источника, энтропийное, статистическое, </a:t>
            </a:r>
            <a:r>
              <a:rPr lang="ru-RU" altLang="ru-RU" sz="2400" b="1"/>
              <a:t>эффективное </a:t>
            </a:r>
            <a:r>
              <a:rPr lang="ru-RU" altLang="ru-RU" sz="2400"/>
              <a:t>кодирование, сжатие)</a:t>
            </a:r>
            <a:endParaRPr lang="ru-RU" altLang="ru-RU" sz="2400"/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400"/>
              <a:t> повышение верности (</a:t>
            </a:r>
            <a:r>
              <a:rPr lang="ru-RU" altLang="ru-RU" sz="2400" b="1"/>
              <a:t>помехоустойчивое</a:t>
            </a:r>
            <a:r>
              <a:rPr lang="ru-RU" altLang="ru-RU" sz="2400"/>
              <a:t>, канальное кодирование) </a:t>
            </a:r>
            <a:endParaRPr lang="ru-RU" altLang="ru-RU" sz="2400"/>
          </a:p>
        </p:txBody>
      </p:sp>
      <p:pic>
        <p:nvPicPr>
          <p:cNvPr id="45060" name="Picture 5" descr="D:\AAAA\Продукция\Учебно-методическая\Учебник ТЭС\Картинки по связи\ключ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2425"/>
            <a:ext cx="273526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Номер слайда 5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F1CA4A5-D81C-4BE5-8ED8-66952BA714FD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33"/>
          <p:cNvSpPr txBox="1">
            <a:spLocks noChangeArrowheads="1"/>
          </p:cNvSpPr>
          <p:nvPr/>
        </p:nvSpPr>
        <p:spPr bwMode="auto">
          <a:xfrm>
            <a:off x="538163" y="595313"/>
            <a:ext cx="799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Обычно один символ исходного сообщения заменяется совокупностью кодовых символов – </a:t>
            </a:r>
            <a:r>
              <a:rPr lang="ru-RU" altLang="ru-RU" sz="2400" i="1">
                <a:solidFill>
                  <a:srgbClr val="990033"/>
                </a:solidFill>
              </a:rPr>
              <a:t>кодовым словом</a:t>
            </a:r>
            <a:r>
              <a:rPr lang="ru-RU" altLang="ru-RU" sz="2400"/>
              <a:t> (кодовой комбинацией)</a:t>
            </a:r>
            <a:endParaRPr lang="ru-RU" altLang="ru-RU" sz="2400"/>
          </a:p>
        </p:txBody>
      </p:sp>
      <p:sp>
        <p:nvSpPr>
          <p:cNvPr id="50178" name="Номер слайда 5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BB71B46-59F5-4A7F-BFFE-FDBE5CDCD220}" type="slidenum">
              <a:rPr lang="ru-RU" altLang="ru-RU"/>
            </a:fld>
            <a:endParaRPr lang="ru-RU" altLang="ru-RU"/>
          </a:p>
        </p:txBody>
      </p:sp>
      <p:sp>
        <p:nvSpPr>
          <p:cNvPr id="45061" name="Rectangle 9"/>
          <p:cNvSpPr>
            <a:spLocks noChangeArrowheads="1"/>
          </p:cNvSpPr>
          <p:nvPr/>
        </p:nvSpPr>
        <p:spPr bwMode="auto">
          <a:xfrm>
            <a:off x="755650" y="5661025"/>
            <a:ext cx="75612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2400"/>
              <a:t>Ж.М.Э. Бод</a:t>
            </a:r>
            <a:r>
              <a:rPr lang="en-US" altLang="ru-RU" sz="2400"/>
              <a:t>ó</a:t>
            </a:r>
            <a:r>
              <a:rPr lang="ru-RU" altLang="ru-RU" sz="2400"/>
              <a:t> (1845 — 1903) – известный французский инженер </a:t>
            </a:r>
            <a:r>
              <a:rPr lang="en-US" altLang="ru-RU" sz="2400"/>
              <a:t>(</a:t>
            </a:r>
            <a:r>
              <a:rPr lang="en-US" altLang="ru-RU" sz="2400" b="1"/>
              <a:t>J.M.E. Baudot</a:t>
            </a:r>
            <a:r>
              <a:rPr lang="en-US" altLang="ru-RU" sz="2400"/>
              <a:t>)</a:t>
            </a:r>
            <a:endParaRPr lang="ru-RU" altLang="ru-RU" sz="2400"/>
          </a:p>
        </p:txBody>
      </p:sp>
      <p:sp>
        <p:nvSpPr>
          <p:cNvPr id="6" name="TextBox 5"/>
          <p:cNvSpPr txBox="1"/>
          <p:nvPr/>
        </p:nvSpPr>
        <p:spPr>
          <a:xfrm>
            <a:off x="571500" y="2286000"/>
            <a:ext cx="76438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/>
              <a:t>Если все кодовые слова имеют одинаковую длину – код </a:t>
            </a:r>
            <a:r>
              <a:rPr lang="ru-RU" sz="2400" dirty="0">
                <a:solidFill>
                  <a:srgbClr val="990033"/>
                </a:solidFill>
              </a:rPr>
              <a:t>равномерный</a:t>
            </a:r>
            <a:r>
              <a:rPr lang="ru-RU" sz="2400" dirty="0"/>
              <a:t> (например, код Бод</a:t>
            </a:r>
            <a:r>
              <a:rPr lang="en-US" sz="2400" dirty="0">
                <a:cs typeface="Arial" panose="020B0604020202020204" pitchFamily="34" charset="0"/>
              </a:rPr>
              <a:t>ó</a:t>
            </a:r>
            <a:r>
              <a:rPr lang="ru-RU" sz="2400" dirty="0"/>
              <a:t>), </a:t>
            </a:r>
            <a:endParaRPr lang="ru-RU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ru-RU" sz="2400" dirty="0"/>
              <a:t>00010   00011   00100   00101   00110 . . . . </a:t>
            </a:r>
            <a:endParaRPr lang="ru-RU" sz="2400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14375" y="3786188"/>
            <a:ext cx="6500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если нет – </a:t>
            </a:r>
            <a:r>
              <a:rPr lang="ru-RU" altLang="ru-RU" sz="2400">
                <a:solidFill>
                  <a:srgbClr val="990033"/>
                </a:solidFill>
              </a:rPr>
              <a:t>неравномерный</a:t>
            </a:r>
            <a:r>
              <a:rPr lang="ru-RU" altLang="ru-RU" sz="2400"/>
              <a:t> (например, код Хаффмана)</a:t>
            </a:r>
            <a:endParaRPr lang="ru-RU" altLang="ru-RU" sz="2400"/>
          </a:p>
          <a:p>
            <a:pPr>
              <a:spcBef>
                <a:spcPct val="50000"/>
              </a:spcBef>
            </a:pPr>
            <a:r>
              <a:rPr lang="ru-RU" altLang="ru-RU" sz="2400"/>
              <a:t>01  00  10   110   1110   11110  111110   . . . . . .   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319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Шифрование</a:t>
            </a:r>
            <a:endParaRPr lang="ru-RU" sz="2800" b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81359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/>
              <a:t>Цель </a:t>
            </a:r>
            <a:r>
              <a:rPr lang="ru-RU" altLang="ru-RU" sz="2400">
                <a:solidFill>
                  <a:srgbClr val="0066FF"/>
                </a:solidFill>
              </a:rPr>
              <a:t>шифрования</a:t>
            </a:r>
            <a:r>
              <a:rPr lang="ru-RU" altLang="ru-RU" sz="2400"/>
              <a:t> </a:t>
            </a:r>
            <a:r>
              <a:rPr lang="ru-RU" altLang="ru-RU"/>
              <a:t>–</a:t>
            </a:r>
            <a:r>
              <a:rPr lang="ru-RU" altLang="ru-RU" sz="2400"/>
              <a:t> предотвращение </a:t>
            </a:r>
            <a:r>
              <a:rPr lang="ru-RU" altLang="ru-RU" sz="2400" i="1"/>
              <a:t>несанкционированного извлечения</a:t>
            </a:r>
            <a:r>
              <a:rPr lang="ru-RU" altLang="ru-RU" sz="2400"/>
              <a:t> или </a:t>
            </a:r>
            <a:r>
              <a:rPr lang="ru-RU" altLang="ru-RU" sz="2400" i="1"/>
              <a:t>преднамеренного изменения</a:t>
            </a:r>
            <a:r>
              <a:rPr lang="ru-RU" altLang="ru-RU" sz="2400"/>
              <a:t> информации противником. </a:t>
            </a:r>
            <a:endParaRPr lang="ru-RU" altLang="ru-RU" sz="2400"/>
          </a:p>
        </p:txBody>
      </p:sp>
      <p:sp>
        <p:nvSpPr>
          <p:cNvPr id="51203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FB3EB2-8696-4A2E-874E-198F7AE5F2B7}" type="slidenum">
              <a:rPr lang="ru-RU" altLang="ru-RU"/>
            </a:fld>
            <a:endParaRPr lang="ru-RU" altLang="ru-RU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611188" y="5373688"/>
            <a:ext cx="7489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ru-RU" altLang="ru-RU" sz="2400"/>
              <a:t>Отличие от кодирования: </a:t>
            </a:r>
            <a:r>
              <a:rPr lang="ru-RU" altLang="ru-RU" sz="2400">
                <a:solidFill>
                  <a:srgbClr val="003399"/>
                </a:solidFill>
              </a:rPr>
              <a:t>коды известны всем</a:t>
            </a:r>
            <a:r>
              <a:rPr lang="ru-RU" altLang="ru-RU" sz="2400"/>
              <a:t>, а шифры (точнее, </a:t>
            </a:r>
            <a:r>
              <a:rPr lang="ru-RU" altLang="ru-RU" sz="2400" i="1">
                <a:solidFill>
                  <a:srgbClr val="003399"/>
                </a:solidFill>
              </a:rPr>
              <a:t>ключи</a:t>
            </a:r>
            <a:r>
              <a:rPr lang="ru-RU" altLang="ru-RU" sz="2400"/>
              <a:t> к ним) </a:t>
            </a:r>
            <a:r>
              <a:rPr lang="ru-RU" altLang="ru-RU" sz="2400">
                <a:solidFill>
                  <a:srgbClr val="003399"/>
                </a:solidFill>
              </a:rPr>
              <a:t>хранятся в тайне</a:t>
            </a:r>
            <a:endParaRPr lang="ru-RU" altLang="ru-RU" sz="2400">
              <a:solidFill>
                <a:srgbClr val="003399"/>
              </a:solidFill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39750" y="2924175"/>
            <a:ext cx="78486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При </a:t>
            </a:r>
            <a:r>
              <a:rPr lang="ru-RU" altLang="ru-RU" sz="2400" i="1">
                <a:solidFill>
                  <a:srgbClr val="1818FF"/>
                </a:solidFill>
              </a:rPr>
              <a:t>зашифровании</a:t>
            </a:r>
            <a:r>
              <a:rPr lang="ru-RU" altLang="ru-RU" sz="2400"/>
              <a:t> производится замена открытого сообщения </a:t>
            </a:r>
            <a:r>
              <a:rPr lang="ru-RU" altLang="ru-RU" sz="2400" i="1"/>
              <a:t>шифрограммой </a:t>
            </a:r>
            <a:r>
              <a:rPr lang="ru-RU" altLang="ru-RU" sz="2400"/>
              <a:t>(шифртекстом), а при </a:t>
            </a:r>
            <a:r>
              <a:rPr lang="ru-RU" altLang="ru-RU" sz="2400" i="1">
                <a:solidFill>
                  <a:srgbClr val="1818FF"/>
                </a:solidFill>
              </a:rPr>
              <a:t>расшифровании</a:t>
            </a:r>
            <a:r>
              <a:rPr lang="ru-RU" altLang="ru-RU" sz="2400" i="1"/>
              <a:t> </a:t>
            </a:r>
            <a:r>
              <a:rPr lang="ru-RU" altLang="ru-RU" sz="2400"/>
              <a:t>– обратное преобразование. </a:t>
            </a:r>
            <a:endParaRPr lang="ru-RU" altLang="ru-RU" sz="2400"/>
          </a:p>
          <a:p>
            <a:r>
              <a:rPr lang="ru-RU" altLang="ru-RU" sz="2400"/>
              <a:t>Зашифрование выполняется до преобразования сообщения в первичный сигнал или в кодовую последовательность. 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4" grpId="0"/>
      <p:bldP spid="481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107950" y="538163"/>
            <a:ext cx="8856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/>
              <a:t>Структура дискретной системы связи с кодированием и шифрованием</a:t>
            </a:r>
            <a:endParaRPr lang="ru-RU" altLang="ru-RU" sz="2800"/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1547813" y="2205038"/>
            <a:ext cx="7191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ahoma" panose="020B0604030504040204" pitchFamily="34" charset="0"/>
              </a:rPr>
              <a:t>ПР1</a:t>
            </a:r>
            <a:endParaRPr lang="ru-RU" altLang="ru-RU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2916238" y="2205038"/>
            <a:ext cx="7191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ahoma" panose="020B0604030504040204" pitchFamily="34" charset="0"/>
              </a:rPr>
              <a:t>М</a:t>
            </a:r>
            <a:endParaRPr lang="ru-RU" altLang="ru-RU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5508625" y="2205038"/>
            <a:ext cx="7191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ahoma" panose="020B0604030504040204" pitchFamily="34" charset="0"/>
              </a:rPr>
              <a:t>ДМ</a:t>
            </a:r>
            <a:endParaRPr lang="ru-RU" altLang="ru-RU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6877050" y="2205038"/>
            <a:ext cx="719138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ahoma" panose="020B0604030504040204" pitchFamily="34" charset="0"/>
              </a:rPr>
              <a:t>ПР2</a:t>
            </a:r>
            <a:endParaRPr lang="ru-RU" altLang="ru-RU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4067175" y="2349500"/>
            <a:ext cx="1008063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000000"/>
                </a:solidFill>
                <a:latin typeface="Tahoma" panose="020B0604030504040204" pitchFamily="34" charset="0"/>
              </a:rPr>
              <a:t>ЛС</a:t>
            </a:r>
            <a:endParaRPr lang="ru-RU" altLang="ru-RU" sz="1600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 flipV="1">
            <a:off x="3348038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4643438" y="17732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>
            <a:off x="900113" y="24923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2268538" y="24923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>
            <a:off x="6227763" y="24923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>
            <a:off x="7596188" y="24923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37" name="Line 14"/>
          <p:cNvSpPr>
            <a:spLocks noChangeShapeType="1"/>
          </p:cNvSpPr>
          <p:nvPr/>
        </p:nvSpPr>
        <p:spPr bwMode="auto">
          <a:xfrm>
            <a:off x="3635375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38" name="Line 15"/>
          <p:cNvSpPr>
            <a:spLocks noChangeShapeType="1"/>
          </p:cNvSpPr>
          <p:nvPr/>
        </p:nvSpPr>
        <p:spPr bwMode="auto">
          <a:xfrm>
            <a:off x="5076825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39" name="Text Box 16"/>
          <p:cNvSpPr txBox="1">
            <a:spLocks noChangeArrowheads="1"/>
          </p:cNvSpPr>
          <p:nvPr/>
        </p:nvSpPr>
        <p:spPr bwMode="auto">
          <a:xfrm>
            <a:off x="3348038" y="2997200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latin typeface="Times New Roman" panose="02020603050405020304" pitchFamily="18" charset="0"/>
              </a:rPr>
              <a:t>S(t)</a:t>
            </a:r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52240" name="Text Box 17"/>
          <p:cNvSpPr txBox="1">
            <a:spLocks noChangeArrowheads="1"/>
          </p:cNvSpPr>
          <p:nvPr/>
        </p:nvSpPr>
        <p:spPr bwMode="auto">
          <a:xfrm>
            <a:off x="4643438" y="162877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altLang="ru-RU">
                <a:latin typeface="Times New Roman" panose="02020603050405020304" pitchFamily="18" charset="0"/>
              </a:rPr>
              <a:t>ξ</a:t>
            </a:r>
            <a:r>
              <a:rPr lang="en-US" altLang="ru-RU">
                <a:latin typeface="Times New Roman" panose="02020603050405020304" pitchFamily="18" charset="0"/>
              </a:rPr>
              <a:t>(t)</a:t>
            </a:r>
            <a:endParaRPr lang="el-GR" altLang="ru-RU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41" name="Rectangle 18"/>
          <p:cNvSpPr>
            <a:spLocks noChangeArrowheads="1"/>
          </p:cNvSpPr>
          <p:nvPr/>
        </p:nvSpPr>
        <p:spPr bwMode="auto">
          <a:xfrm>
            <a:off x="179388" y="3357563"/>
            <a:ext cx="7191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ahoma" panose="020B0604030504040204" pitchFamily="34" charset="0"/>
              </a:rPr>
              <a:t>Ш</a:t>
            </a:r>
            <a:endParaRPr lang="ru-RU" altLang="ru-RU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2242" name="Rectangle 19"/>
          <p:cNvSpPr>
            <a:spLocks noChangeArrowheads="1"/>
          </p:cNvSpPr>
          <p:nvPr/>
        </p:nvSpPr>
        <p:spPr bwMode="auto">
          <a:xfrm>
            <a:off x="179388" y="2205038"/>
            <a:ext cx="7191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ahoma" panose="020B0604030504040204" pitchFamily="34" charset="0"/>
              </a:rPr>
              <a:t>К</a:t>
            </a:r>
            <a:endParaRPr lang="ru-RU" altLang="ru-RU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2243" name="Rectangle 20"/>
          <p:cNvSpPr>
            <a:spLocks noChangeArrowheads="1"/>
          </p:cNvSpPr>
          <p:nvPr/>
        </p:nvSpPr>
        <p:spPr bwMode="auto">
          <a:xfrm>
            <a:off x="179388" y="4508500"/>
            <a:ext cx="7191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ahoma" panose="020B0604030504040204" pitchFamily="34" charset="0"/>
              </a:rPr>
              <a:t>ИС</a:t>
            </a:r>
            <a:endParaRPr lang="ru-RU" altLang="ru-RU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2244" name="Rectangle 21"/>
          <p:cNvSpPr>
            <a:spLocks noChangeArrowheads="1"/>
          </p:cNvSpPr>
          <p:nvPr/>
        </p:nvSpPr>
        <p:spPr bwMode="auto">
          <a:xfrm>
            <a:off x="8243888" y="2205038"/>
            <a:ext cx="7191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ahoma" panose="020B0604030504040204" pitchFamily="34" charset="0"/>
              </a:rPr>
              <a:t>ДК</a:t>
            </a:r>
            <a:endParaRPr lang="ru-RU" altLang="ru-RU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2245" name="Rectangle 22"/>
          <p:cNvSpPr>
            <a:spLocks noChangeArrowheads="1"/>
          </p:cNvSpPr>
          <p:nvPr/>
        </p:nvSpPr>
        <p:spPr bwMode="auto">
          <a:xfrm>
            <a:off x="8243888" y="3357563"/>
            <a:ext cx="7191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ahoma" panose="020B0604030504040204" pitchFamily="34" charset="0"/>
              </a:rPr>
              <a:t>ДШ</a:t>
            </a:r>
            <a:endParaRPr lang="ru-RU" altLang="ru-RU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2246" name="Rectangle 23"/>
          <p:cNvSpPr>
            <a:spLocks noChangeArrowheads="1"/>
          </p:cNvSpPr>
          <p:nvPr/>
        </p:nvSpPr>
        <p:spPr bwMode="auto">
          <a:xfrm>
            <a:off x="8243888" y="4508500"/>
            <a:ext cx="719137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00"/>
                </a:solidFill>
                <a:latin typeface="Tahoma" panose="020B0604030504040204" pitchFamily="34" charset="0"/>
              </a:rPr>
              <a:t>ПС</a:t>
            </a:r>
            <a:endParaRPr lang="ru-RU" altLang="ru-RU" b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>
            <a:off x="8604250" y="28527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V="1">
            <a:off x="539750" y="28527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>
            <a:off x="8604250" y="40036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539750" y="40052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2251" name="Rectangle 28"/>
          <p:cNvSpPr>
            <a:spLocks noChangeArrowheads="1"/>
          </p:cNvSpPr>
          <p:nvPr/>
        </p:nvSpPr>
        <p:spPr bwMode="auto">
          <a:xfrm>
            <a:off x="1187450" y="3500438"/>
            <a:ext cx="69135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latin typeface="Times New Roman" panose="02020603050405020304" pitchFamily="18" charset="0"/>
              </a:rPr>
              <a:t>ИС – источник сообщения</a:t>
            </a:r>
            <a:endParaRPr lang="ru-RU" altLang="ru-RU">
              <a:latin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</a:rPr>
              <a:t>ПР1,ПР</a:t>
            </a:r>
            <a:r>
              <a:rPr lang="en-US" altLang="ru-RU">
                <a:latin typeface="Times New Roman" panose="02020603050405020304" pitchFamily="18" charset="0"/>
              </a:rPr>
              <a:t>2</a:t>
            </a:r>
            <a:r>
              <a:rPr lang="ru-RU" altLang="ru-RU">
                <a:latin typeface="Times New Roman" panose="02020603050405020304" pitchFamily="18" charset="0"/>
              </a:rPr>
              <a:t> – преобразователи сообщение/сигнал и сигнал/сообщение</a:t>
            </a:r>
            <a:endParaRPr lang="ru-RU" altLang="ru-RU">
              <a:latin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</a:rPr>
              <a:t>М – модулятор</a:t>
            </a:r>
            <a:endParaRPr lang="ru-RU" altLang="ru-RU">
              <a:latin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</a:rPr>
              <a:t>ДМ – демодулятор</a:t>
            </a:r>
            <a:endParaRPr lang="ru-RU" altLang="ru-RU">
              <a:latin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</a:rPr>
              <a:t>ЛС – линия связи</a:t>
            </a:r>
            <a:endParaRPr lang="ru-RU" altLang="ru-RU">
              <a:latin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</a:rPr>
              <a:t>ПС – получатель сообщения </a:t>
            </a:r>
            <a:endParaRPr lang="ru-RU" altLang="ru-RU">
              <a:latin typeface="Times New Roman" panose="02020603050405020304" pitchFamily="18" charset="0"/>
            </a:endParaRPr>
          </a:p>
          <a:p>
            <a:r>
              <a:rPr lang="en-US" altLang="ru-RU">
                <a:latin typeface="Times New Roman" panose="02020603050405020304" pitchFamily="18" charset="0"/>
              </a:rPr>
              <a:t>S(t)</a:t>
            </a:r>
            <a:r>
              <a:rPr lang="ru-RU" altLang="ru-RU">
                <a:latin typeface="Times New Roman" panose="02020603050405020304" pitchFamily="18" charset="0"/>
              </a:rPr>
              <a:t> – переносчик (несущее колебание)</a:t>
            </a:r>
            <a:endParaRPr lang="ru-RU" altLang="ru-RU">
              <a:latin typeface="Times New Roman" panose="02020603050405020304" pitchFamily="18" charset="0"/>
            </a:endParaRPr>
          </a:p>
          <a:p>
            <a:r>
              <a:rPr lang="el-GR" altLang="ru-RU">
                <a:latin typeface="Times New Roman" panose="02020603050405020304" pitchFamily="18" charset="0"/>
              </a:rPr>
              <a:t>ξ</a:t>
            </a:r>
            <a:r>
              <a:rPr lang="en-US" altLang="ru-RU">
                <a:latin typeface="Times New Roman" panose="02020603050405020304" pitchFamily="18" charset="0"/>
              </a:rPr>
              <a:t>(t)</a:t>
            </a:r>
            <a:r>
              <a:rPr lang="ru-RU" altLang="ru-RU">
                <a:latin typeface="Times New Roman" panose="02020603050405020304" pitchFamily="18" charset="0"/>
              </a:rPr>
              <a:t> – помеха </a:t>
            </a:r>
            <a:endParaRPr lang="ru-RU" altLang="ru-RU">
              <a:latin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</a:rPr>
              <a:t>К – кодер                                               ДК – декодер                                                                          Ш – шифратор                                      ДШ - дешифратор</a:t>
            </a:r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52252" name="Номер слайда 28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3B2A95-9F12-411A-A786-E4691A0043EB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ru-RU" altLang="ru-RU" sz="2800"/>
              <a:t>Модуляция гармонического переносчика</a:t>
            </a:r>
            <a:endParaRPr lang="ru-RU" altLang="ru-RU" sz="2800"/>
          </a:p>
        </p:txBody>
      </p:sp>
      <p:sp>
        <p:nvSpPr>
          <p:cNvPr id="53250" name="Text Box 6"/>
          <p:cNvSpPr txBox="1">
            <a:spLocks noChangeArrowheads="1"/>
          </p:cNvSpPr>
          <p:nvPr/>
        </p:nvSpPr>
        <p:spPr bwMode="auto">
          <a:xfrm>
            <a:off x="827088" y="2924175"/>
            <a:ext cx="7561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66FF"/>
                </a:solidFill>
              </a:rPr>
              <a:t>Несущее</a:t>
            </a:r>
            <a:r>
              <a:rPr lang="ru-RU" altLang="ru-RU"/>
              <a:t> гармоническое                     </a:t>
            </a:r>
            <a:r>
              <a:rPr lang="ru-RU" altLang="ru-RU">
                <a:solidFill>
                  <a:srgbClr val="0066FF"/>
                </a:solidFill>
              </a:rPr>
              <a:t>Амплитудно-модулированное</a:t>
            </a:r>
            <a:br>
              <a:rPr lang="ru-RU" altLang="ru-RU"/>
            </a:br>
            <a:r>
              <a:rPr lang="ru-RU" altLang="ru-RU"/>
              <a:t>колебание                                             (АМ) колебание</a:t>
            </a:r>
            <a:endParaRPr lang="ru-RU" altLang="ru-RU"/>
          </a:p>
        </p:txBody>
      </p:sp>
      <p:sp>
        <p:nvSpPr>
          <p:cNvPr id="5325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684213" y="1052513"/>
          <a:ext cx="2519362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1898650" imgH="1374140" progId="Word.Picture.8">
                  <p:embed/>
                </p:oleObj>
              </mc:Choice>
              <mc:Fallback>
                <p:oleObj name="" r:id="rId1" imgW="1898650" imgH="137414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052513"/>
                        <a:ext cx="2519362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Rectangle 10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6387" name="Object 9"/>
          <p:cNvGraphicFramePr>
            <a:graphicFrameLocks noChangeAspect="1"/>
          </p:cNvGraphicFramePr>
          <p:nvPr/>
        </p:nvGraphicFramePr>
        <p:xfrm>
          <a:off x="4716463" y="1079500"/>
          <a:ext cx="2447925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1898650" imgH="1372235" progId="Word.Picture.8">
                  <p:embed/>
                </p:oleObj>
              </mc:Choice>
              <mc:Fallback>
                <p:oleObj name="" r:id="rId3" imgW="1898650" imgH="1372235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079500"/>
                        <a:ext cx="2447925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Rectangle 12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6388" name="Object 11"/>
          <p:cNvGraphicFramePr>
            <a:graphicFrameLocks noChangeAspect="1"/>
          </p:cNvGraphicFramePr>
          <p:nvPr/>
        </p:nvGraphicFramePr>
        <p:xfrm>
          <a:off x="684213" y="3573463"/>
          <a:ext cx="266382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898650" imgH="1374140" progId="Word.Picture.8">
                  <p:embed/>
                </p:oleObj>
              </mc:Choice>
              <mc:Fallback>
                <p:oleObj name="" r:id="rId5" imgW="1898650" imgH="1374140" progId="Word.Picture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573463"/>
                        <a:ext cx="2663825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Rectangle 14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6389" name="Object 13"/>
          <p:cNvGraphicFramePr>
            <a:graphicFrameLocks noChangeAspect="1"/>
          </p:cNvGraphicFramePr>
          <p:nvPr/>
        </p:nvGraphicFramePr>
        <p:xfrm>
          <a:off x="4716463" y="3500438"/>
          <a:ext cx="2951162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1898650" imgH="1374140" progId="Word.Picture.8">
                  <p:embed/>
                </p:oleObj>
              </mc:Choice>
              <mc:Fallback>
                <p:oleObj name="" r:id="rId7" imgW="1898650" imgH="1374140" progId="Word.Pictur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500438"/>
                        <a:ext cx="2951162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Text Box 15"/>
          <p:cNvSpPr txBox="1">
            <a:spLocks noChangeArrowheads="1"/>
          </p:cNvSpPr>
          <p:nvPr/>
        </p:nvSpPr>
        <p:spPr bwMode="auto">
          <a:xfrm>
            <a:off x="971550" y="5516563"/>
            <a:ext cx="7561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66FF"/>
                </a:solidFill>
              </a:rPr>
              <a:t>Частотно-модулированное</a:t>
            </a:r>
            <a:r>
              <a:rPr lang="ru-RU" altLang="ru-RU"/>
              <a:t>                 </a:t>
            </a:r>
            <a:r>
              <a:rPr lang="ru-RU" altLang="ru-RU">
                <a:solidFill>
                  <a:srgbClr val="0066FF"/>
                </a:solidFill>
              </a:rPr>
              <a:t>Фазомодулированное</a:t>
            </a:r>
            <a:br>
              <a:rPr lang="ru-RU" altLang="ru-RU"/>
            </a:br>
            <a:r>
              <a:rPr lang="ru-RU" altLang="ru-RU"/>
              <a:t>(ЧМ) колебание                                     (ФМ) колебание </a:t>
            </a:r>
            <a:endParaRPr lang="ru-RU" altLang="ru-RU"/>
          </a:p>
        </p:txBody>
      </p:sp>
      <p:sp>
        <p:nvSpPr>
          <p:cNvPr id="53260" name="Номер слайда 1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6783D6E-777B-4024-BE09-99B7D55B3F5C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ru-RU" altLang="ru-RU" sz="2800"/>
              <a:t>Дискретная (цифровая) модуляция гармонического переносчика (манипуляция)</a:t>
            </a:r>
            <a:endParaRPr lang="ru-RU" altLang="ru-RU" sz="2800"/>
          </a:p>
        </p:txBody>
      </p: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827088" y="3278188"/>
            <a:ext cx="7561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Амплитудная </a:t>
            </a:r>
            <a:r>
              <a:rPr lang="ru-RU" altLang="ru-RU">
                <a:solidFill>
                  <a:srgbClr val="0066FF"/>
                </a:solidFill>
              </a:rPr>
              <a:t>манипуляция</a:t>
            </a:r>
            <a:r>
              <a:rPr lang="ru-RU" altLang="ru-RU"/>
              <a:t>                  Частотная </a:t>
            </a:r>
            <a:r>
              <a:rPr lang="ru-RU" altLang="ru-RU">
                <a:solidFill>
                  <a:srgbClr val="0066FF"/>
                </a:solidFill>
              </a:rPr>
              <a:t>манипуляция</a:t>
            </a:r>
            <a:r>
              <a:rPr lang="ru-RU" altLang="ru-RU"/>
              <a:t> </a:t>
            </a:r>
            <a:endParaRPr lang="ru-RU" altLang="ru-RU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4277" name="Rectangle 8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4278" name="Rectangle 10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4279" name="Text Box 12"/>
          <p:cNvSpPr txBox="1">
            <a:spLocks noChangeArrowheads="1"/>
          </p:cNvSpPr>
          <p:nvPr/>
        </p:nvSpPr>
        <p:spPr bwMode="auto">
          <a:xfrm>
            <a:off x="971550" y="5516563"/>
            <a:ext cx="7561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		Фазовая </a:t>
            </a:r>
            <a:r>
              <a:rPr lang="ru-RU" altLang="ru-RU">
                <a:solidFill>
                  <a:srgbClr val="0066FF"/>
                </a:solidFill>
              </a:rPr>
              <a:t>манипуляция</a:t>
            </a:r>
            <a:endParaRPr lang="ru-RU" altLang="ru-RU">
              <a:solidFill>
                <a:srgbClr val="0066FF"/>
              </a:solidFill>
            </a:endParaRPr>
          </a:p>
        </p:txBody>
      </p:sp>
      <p:sp>
        <p:nvSpPr>
          <p:cNvPr id="54280" name="Rectangle 14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7410" name="Object 13"/>
          <p:cNvGraphicFramePr>
            <a:graphicFrameLocks noChangeAspect="1"/>
          </p:cNvGraphicFramePr>
          <p:nvPr/>
        </p:nvGraphicFramePr>
        <p:xfrm>
          <a:off x="971550" y="1341438"/>
          <a:ext cx="2411413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1898650" imgH="1374140" progId="Word.Picture.8">
                  <p:embed/>
                </p:oleObj>
              </mc:Choice>
              <mc:Fallback>
                <p:oleObj name="" r:id="rId1" imgW="1898650" imgH="1374140" progId="Word.Pictur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341438"/>
                        <a:ext cx="2411413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2" name="Rectangle 1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7411" name="Object 15"/>
          <p:cNvGraphicFramePr>
            <a:graphicFrameLocks noChangeAspect="1"/>
          </p:cNvGraphicFramePr>
          <p:nvPr/>
        </p:nvGraphicFramePr>
        <p:xfrm>
          <a:off x="4932363" y="1347788"/>
          <a:ext cx="2376487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1898650" imgH="1374140" progId="Word.Picture.8">
                  <p:embed/>
                </p:oleObj>
              </mc:Choice>
              <mc:Fallback>
                <p:oleObj name="" r:id="rId3" imgW="1898650" imgH="1374140" progId="Word.Picture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347788"/>
                        <a:ext cx="2376487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4" name="Rectangle 18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7412" name="Object 17"/>
          <p:cNvGraphicFramePr>
            <a:graphicFrameLocks noChangeAspect="1"/>
          </p:cNvGraphicFramePr>
          <p:nvPr/>
        </p:nvGraphicFramePr>
        <p:xfrm>
          <a:off x="2986088" y="3644900"/>
          <a:ext cx="2449512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898650" imgH="1374140" progId="Word.Picture.8">
                  <p:embed/>
                </p:oleObj>
              </mc:Choice>
              <mc:Fallback>
                <p:oleObj name="" r:id="rId5" imgW="1898650" imgH="1374140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3644900"/>
                        <a:ext cx="2449512" cy="177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6" name="Номер слайда 14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BA07D5-0536-48F0-9747-B595C72C366F}" type="slidenum">
              <a:rPr lang="ru-RU" altLang="ru-RU"/>
            </a:fld>
            <a:endParaRPr lang="ru-RU" altLang="ru-RU"/>
          </a:p>
        </p:txBody>
      </p:sp>
      <p:graphicFrame>
        <p:nvGraphicFramePr>
          <p:cNvPr id="16403" name="Object 22"/>
          <p:cNvGraphicFramePr>
            <a:graphicFrameLocks noChangeAspect="1"/>
          </p:cNvGraphicFramePr>
          <p:nvPr/>
        </p:nvGraphicFramePr>
        <p:xfrm>
          <a:off x="6300788" y="4643438"/>
          <a:ext cx="249872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4191000" imgH="1504950" progId="Mathcad">
                  <p:embed/>
                </p:oleObj>
              </mc:Choice>
              <mc:Fallback>
                <p:oleObj name="" r:id="rId7" imgW="4191000" imgH="1504950" progId="Mathcad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643438"/>
                        <a:ext cx="249872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928688" y="5997575"/>
            <a:ext cx="742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Здесь посылка прямоугольная; на практике чаще применяются колокольные импульсы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003399"/>
                </a:solidFill>
              </a:rPr>
              <a:t>Дополнительная литература</a:t>
            </a:r>
            <a:endParaRPr lang="ru-RU" altLang="ru-RU" sz="3600">
              <a:solidFill>
                <a:srgbClr val="003399"/>
              </a:solidFill>
            </a:endParaRP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543925" cy="4295775"/>
          </a:xfrm>
        </p:spPr>
        <p:txBody>
          <a:bodyPr/>
          <a:lstStyle/>
          <a:p>
            <a:pPr eaLnBrk="1" hangingPunct="1"/>
            <a:r>
              <a:rPr lang="ru-RU" altLang="ru-RU" sz="2400"/>
              <a:t>Васюков В.Н. Теория электрической связи. – Новосибирск, Изд-во НГТУ, серия «Учебники НГТУ», 2005. – 392 с.</a:t>
            </a:r>
            <a:endParaRPr lang="ru-RU" altLang="ru-RU" sz="2400"/>
          </a:p>
          <a:p>
            <a:pPr eaLnBrk="1" hangingPunct="1"/>
            <a:r>
              <a:rPr lang="ru-RU" altLang="ru-RU" sz="2400"/>
              <a:t>Теория электрической связи. Учебник для вузов / Под ред. Д.Д. Кловского. – М.: Радио и связь, 1999. – 432 с.</a:t>
            </a:r>
            <a:endParaRPr lang="ru-RU" altLang="ru-RU" sz="2400"/>
          </a:p>
          <a:p>
            <a:pPr eaLnBrk="1" hangingPunct="1"/>
            <a:r>
              <a:rPr lang="ru-RU" altLang="ru-RU" sz="2400"/>
              <a:t>Зюко А.Г., Кловский Д.Д., Назаров М.В., Финк Л.М. Теория передачи сигналов: Учебник для вузов. – М.: Радио и связь, 1986. – 302 с.       </a:t>
            </a:r>
            <a:endParaRPr lang="ru-RU" altLang="ru-RU" sz="2400"/>
          </a:p>
          <a:p>
            <a:pPr eaLnBrk="1" hangingPunct="1"/>
            <a:r>
              <a:rPr lang="ru-RU" altLang="ru-RU" sz="2400"/>
              <a:t>Назаров М.В., Кувшинов Б.И., Попов О.В. Теория передачи сигналов: Учебник для электротехнических институтов связи. – М.: Связь, 1970. – 368 с.       В</a:t>
            </a:r>
            <a:endParaRPr lang="ru-RU" altLang="ru-RU" sz="2400"/>
          </a:p>
        </p:txBody>
      </p:sp>
      <p:sp>
        <p:nvSpPr>
          <p:cNvPr id="9219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FA7EF5-77E3-4D6D-B83D-5A59B8210C4A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ru-RU" altLang="ru-RU" sz="3600"/>
              <a:t>Техническая скорость</a:t>
            </a:r>
            <a:endParaRPr lang="ru-RU" altLang="ru-RU" sz="360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465637"/>
          </a:xfrm>
        </p:spPr>
        <p:txBody>
          <a:bodyPr/>
          <a:lstStyle/>
          <a:p>
            <a:pPr eaLnBrk="1" hangingPunct="1"/>
            <a:r>
              <a:rPr lang="ru-RU" altLang="ru-RU" sz="2800"/>
              <a:t>Колебание при дискретной модуляции характеризуют </a:t>
            </a:r>
            <a:r>
              <a:rPr lang="ru-RU" altLang="ru-RU" sz="2800" i="1">
                <a:solidFill>
                  <a:srgbClr val="0066FF"/>
                </a:solidFill>
              </a:rPr>
              <a:t>технической скоростью</a:t>
            </a:r>
            <a:r>
              <a:rPr lang="ru-RU" altLang="ru-RU" sz="2800" i="1"/>
              <a:t> </a:t>
            </a:r>
            <a:r>
              <a:rPr lang="ru-RU" altLang="ru-RU" sz="2800"/>
              <a:t>(</a:t>
            </a:r>
            <a:r>
              <a:rPr lang="ru-RU" altLang="ru-RU" sz="2800">
                <a:solidFill>
                  <a:srgbClr val="0066FF"/>
                </a:solidFill>
              </a:rPr>
              <a:t>скоростью </a:t>
            </a:r>
            <a:r>
              <a:rPr lang="ru-RU" altLang="ru-RU" sz="2800" i="1">
                <a:solidFill>
                  <a:srgbClr val="0066FF"/>
                </a:solidFill>
              </a:rPr>
              <a:t>модуляции</a:t>
            </a:r>
            <a:r>
              <a:rPr lang="ru-RU" altLang="ru-RU" sz="2800"/>
              <a:t>, скоростью </a:t>
            </a:r>
            <a:r>
              <a:rPr lang="ru-RU" altLang="ru-RU" sz="2800" i="1"/>
              <a:t>телеграфирования</a:t>
            </a:r>
            <a:r>
              <a:rPr lang="ru-RU" altLang="ru-RU" sz="2800"/>
              <a:t>), равной количеству элементарных посылок в секунду. Единицей измерения скорости модуляции является </a:t>
            </a:r>
            <a:r>
              <a:rPr lang="ru-RU" altLang="ru-RU" sz="2800">
                <a:solidFill>
                  <a:srgbClr val="0000CC"/>
                </a:solidFill>
              </a:rPr>
              <a:t>Бод</a:t>
            </a:r>
            <a:r>
              <a:rPr lang="ru-RU" altLang="ru-RU" sz="2800"/>
              <a:t> (1 Бод соответствует одной посылке в секунду).</a:t>
            </a:r>
            <a:endParaRPr lang="ru-RU" altLang="ru-RU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0000CC"/>
                </a:solidFill>
              </a:rPr>
              <a:t>Бод назван в честь Ж.М.Э. Бодо </a:t>
            </a:r>
            <a:br>
              <a:rPr lang="ru-RU" altLang="ru-RU" sz="2800">
                <a:solidFill>
                  <a:srgbClr val="0000CC"/>
                </a:solidFill>
              </a:rPr>
            </a:br>
            <a:r>
              <a:rPr lang="en-US" altLang="ru-RU" sz="2800">
                <a:solidFill>
                  <a:srgbClr val="0000CC"/>
                </a:solidFill>
              </a:rPr>
              <a:t>(</a:t>
            </a:r>
            <a:r>
              <a:rPr lang="fr-FR" altLang="ru-RU" sz="2000" b="1"/>
              <a:t>Jean-Maurice-Émile Baudot, </a:t>
            </a:r>
            <a:r>
              <a:rPr lang="ru-RU" altLang="ru-RU" sz="2000" b="1"/>
              <a:t>1845 —1903</a:t>
            </a:r>
            <a:r>
              <a:rPr lang="en-US" altLang="ru-RU" sz="2800">
                <a:solidFill>
                  <a:srgbClr val="0000CC"/>
                </a:solidFill>
              </a:rPr>
              <a:t>)</a:t>
            </a:r>
            <a:endParaRPr lang="ru-RU" altLang="ru-RU" sz="2800">
              <a:solidFill>
                <a:srgbClr val="0000CC"/>
              </a:solidFill>
            </a:endParaRPr>
          </a:p>
        </p:txBody>
      </p:sp>
      <p:sp>
        <p:nvSpPr>
          <p:cNvPr id="55299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BA8AF8-BDF8-4618-87E4-5C618D602048}" type="slidenum">
              <a:rPr lang="ru-RU" altLang="ru-RU"/>
            </a:fld>
            <a:endParaRPr lang="ru-RU" altLang="ru-RU"/>
          </a:p>
        </p:txBody>
      </p:sp>
      <p:pic>
        <p:nvPicPr>
          <p:cNvPr id="55300" name="Picture 11" descr="http://img1.liveinternet.ru/images/attach/c/3/77/980/77980795_Emile_Baudo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00550"/>
            <a:ext cx="155575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14" descr="Рис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71688"/>
            <a:ext cx="6985000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eaLnBrk="1" hangingPunct="1"/>
            <a:r>
              <a:rPr lang="ru-RU" altLang="ru-RU" sz="2800"/>
              <a:t>Модуляция импульсной последовательности</a:t>
            </a:r>
            <a:endParaRPr lang="ru-RU" altLang="ru-RU" sz="280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57250" y="1357313"/>
            <a:ext cx="7643813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73050" indent="-2730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dirty="0"/>
              <a:t>Переносчик – </a:t>
            </a:r>
            <a:r>
              <a:rPr lang="ru-RU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периодическая последовательность импульсов одинаковой формы</a:t>
            </a:r>
            <a:r>
              <a:rPr lang="ru-RU" sz="2400" dirty="0"/>
              <a:t>. </a:t>
            </a:r>
            <a:endParaRPr lang="ru-RU" sz="2400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6327" name="Rectangle 10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6328" name="Номер слайда 8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ACAADD-1714-40A3-96CB-FEDC1E4A56B3}" type="slidenum">
              <a:rPr lang="ru-RU" altLang="ru-RU"/>
            </a:fld>
            <a:endParaRPr lang="ru-RU" alt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857250" y="4429125"/>
            <a:ext cx="72151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Периодическая последовательность импульсов одинаковой формы имеет три параметра: </a:t>
            </a:r>
            <a:endParaRPr lang="ru-RU" altLang="ru-RU" sz="240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 пиковое значение («амплитуду») импульса, </a:t>
            </a:r>
            <a:endParaRPr lang="ru-RU" altLang="ru-RU" sz="240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 длительность импульса, </a:t>
            </a:r>
            <a:endParaRPr lang="ru-RU" altLang="ru-RU" sz="240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400"/>
              <a:t> частоту следования импульсов 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3"/>
          <p:cNvSpPr txBox="1">
            <a:spLocks noChangeArrowheads="1"/>
          </p:cNvSpPr>
          <p:nvPr/>
        </p:nvSpPr>
        <p:spPr bwMode="auto">
          <a:xfrm>
            <a:off x="684213" y="588963"/>
            <a:ext cx="7993062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При аналоговом первичном сигнале различают:</a:t>
            </a:r>
            <a:endParaRPr lang="ru-RU" altLang="ru-RU" sz="2800"/>
          </a:p>
          <a:p>
            <a:pPr eaLnBrk="1" hangingPunct="1">
              <a:spcBef>
                <a:spcPts val="1800"/>
              </a:spcBef>
              <a:spcAft>
                <a:spcPts val="600"/>
              </a:spcAft>
            </a:pPr>
            <a:r>
              <a:rPr lang="ru-RU" altLang="ru-RU" sz="2400"/>
              <a:t>– </a:t>
            </a:r>
            <a:r>
              <a:rPr lang="ru-RU" altLang="ru-RU" sz="2400">
                <a:solidFill>
                  <a:srgbClr val="003399"/>
                </a:solidFill>
              </a:rPr>
              <a:t>амплитудно</a:t>
            </a:r>
            <a:r>
              <a:rPr lang="ru-RU" altLang="ru-RU" sz="2400"/>
              <a:t>-импульсную модуляцию (АИМ),</a:t>
            </a:r>
            <a:endParaRPr lang="ru-RU" altLang="ru-RU" sz="2400"/>
          </a:p>
          <a:p>
            <a:pPr eaLnBrk="1" hangingPunct="1">
              <a:spcBef>
                <a:spcPts val="1800"/>
              </a:spcBef>
            </a:pPr>
            <a:r>
              <a:rPr lang="ru-RU" altLang="ru-RU" sz="2400"/>
              <a:t>– </a:t>
            </a:r>
            <a:r>
              <a:rPr lang="ru-RU" altLang="ru-RU" sz="2400">
                <a:solidFill>
                  <a:srgbClr val="003399"/>
                </a:solidFill>
              </a:rPr>
              <a:t>широтно</a:t>
            </a:r>
            <a:r>
              <a:rPr lang="ru-RU" altLang="ru-RU" sz="2400"/>
              <a:t>-импульсную модуляцию (ШИМ, или </a:t>
            </a:r>
            <a:r>
              <a:rPr lang="en-US" altLang="ru-RU" sz="2400"/>
              <a:t>    </a:t>
            </a:r>
            <a:r>
              <a:rPr lang="ru-RU" altLang="ru-RU" sz="2400"/>
              <a:t>ДИМ), </a:t>
            </a:r>
            <a:endParaRPr lang="ru-RU" altLang="ru-RU" sz="2400"/>
          </a:p>
          <a:p>
            <a:pPr eaLnBrk="1" hangingPunct="1">
              <a:spcBef>
                <a:spcPts val="1800"/>
              </a:spcBef>
            </a:pPr>
            <a:r>
              <a:rPr lang="ru-RU" altLang="ru-RU" sz="2400"/>
              <a:t>– </a:t>
            </a:r>
            <a:r>
              <a:rPr lang="ru-RU" altLang="ru-RU" sz="2400">
                <a:solidFill>
                  <a:srgbClr val="003399"/>
                </a:solidFill>
              </a:rPr>
              <a:t>время</a:t>
            </a:r>
            <a:r>
              <a:rPr lang="ru-RU" altLang="ru-RU" sz="2400"/>
              <a:t>импульсную модуляцию (ВИМ), при которой изменяется время задержки импульсов относительно среднего положения, и </a:t>
            </a:r>
            <a:endParaRPr lang="ru-RU" altLang="ru-RU" sz="2400"/>
          </a:p>
          <a:p>
            <a:pPr eaLnBrk="1" hangingPunct="1">
              <a:spcBef>
                <a:spcPts val="1800"/>
              </a:spcBef>
            </a:pPr>
            <a:r>
              <a:rPr lang="ru-RU" altLang="ru-RU" sz="2400"/>
              <a:t>– </a:t>
            </a:r>
            <a:r>
              <a:rPr lang="ru-RU" altLang="ru-RU" sz="2400">
                <a:solidFill>
                  <a:srgbClr val="003399"/>
                </a:solidFill>
              </a:rPr>
              <a:t>частотно</a:t>
            </a:r>
            <a:r>
              <a:rPr lang="ru-RU" altLang="ru-RU" sz="2400"/>
              <a:t>-импульсную модуляцию (ЧИМ), когда в такт с первичным сигналом изменяется частота следования импульсов. </a:t>
            </a:r>
            <a:endParaRPr lang="ru-RU" altLang="ru-RU" sz="2400"/>
          </a:p>
        </p:txBody>
      </p:sp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7349" name="Rectangle 7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7350" name="Номер слайда 7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BCB04DF-B37D-4924-A353-A2724C4414AA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68313" y="260350"/>
            <a:ext cx="8229600" cy="595313"/>
          </a:xfrm>
        </p:spPr>
        <p:txBody>
          <a:bodyPr/>
          <a:lstStyle/>
          <a:p>
            <a:pPr eaLnBrk="1" hangingPunct="1"/>
            <a:r>
              <a:rPr lang="ru-RU" altLang="ru-RU" sz="2800"/>
              <a:t>Модуляция импульсного переносчика</a:t>
            </a:r>
            <a:endParaRPr lang="ru-RU" altLang="ru-RU" sz="2800"/>
          </a:p>
        </p:txBody>
      </p:sp>
      <p:sp>
        <p:nvSpPr>
          <p:cNvPr id="58370" name="Номер слайда 8"/>
          <p:cNvSpPr txBox="1">
            <a:spLocks noGrp="1" noChangeArrowheads="1"/>
          </p:cNvSpPr>
          <p:nvPr/>
        </p:nvSpPr>
        <p:spPr bwMode="auto">
          <a:xfrm>
            <a:off x="6588125" y="6400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70EB254-2619-457F-9E8F-339E07454C08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116013"/>
            <a:ext cx="55054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title" sz="quarter" idx="4294967295"/>
          </p:nvPr>
        </p:nvSpPr>
        <p:spPr>
          <a:xfrm>
            <a:off x="468313" y="260350"/>
            <a:ext cx="8229600" cy="595313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ru-RU" sz="2800" dirty="0" err="1"/>
              <a:t>Импульсные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виды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модуляции</a:t>
            </a:r>
            <a:endParaRPr lang="en-US" altLang="ru-RU" sz="2800" dirty="0" err="1"/>
          </a:p>
        </p:txBody>
      </p:sp>
      <p:sp>
        <p:nvSpPr>
          <p:cNvPr id="48131" name="Номер слайда 8"/>
          <p:cNvSpPr txBox="1">
            <a:spLocks noGrp="1"/>
          </p:cNvSpPr>
          <p:nvPr/>
        </p:nvSpPr>
        <p:spPr>
          <a:xfrm>
            <a:off x="6588125" y="64008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ru-RU" altLang="ru-RU" sz="1200" dirty="0">
                <a:latin typeface="Arial Black" panose="020B0A04020102020204" pitchFamily="34" charset="0"/>
              </a:rPr>
            </a:fld>
            <a:endParaRPr lang="ru-RU" altLang="ru-RU" sz="1200" dirty="0">
              <a:latin typeface="Arial Black" panose="020B0A04020102020204" pitchFamily="34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085013" y="944029"/>
            <a:ext cx="6821990" cy="5526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60350"/>
            <a:ext cx="8229600" cy="739775"/>
          </a:xfrm>
        </p:spPr>
        <p:txBody>
          <a:bodyPr/>
          <a:lstStyle/>
          <a:p>
            <a:pPr eaLnBrk="1" hangingPunct="1"/>
            <a:r>
              <a:rPr lang="ru-RU" altLang="ru-RU" sz="2800"/>
              <a:t>Важнейшие характеристики систем связи</a:t>
            </a:r>
            <a:endParaRPr lang="ru-RU" altLang="ru-RU" sz="280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611188" y="908050"/>
            <a:ext cx="82819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i="1"/>
              <a:t>Верность (достоверность)</a:t>
            </a:r>
            <a:r>
              <a:rPr lang="ru-RU" altLang="ru-RU" sz="2200"/>
              <a:t> </a:t>
            </a:r>
            <a:r>
              <a:rPr lang="ru-RU" altLang="ru-RU" sz="2200" b="1"/>
              <a:t>дискретных</a:t>
            </a:r>
            <a:r>
              <a:rPr lang="ru-RU" altLang="ru-RU" sz="2200"/>
              <a:t> систем связи определяется вероятностью безошибочного приема сообщения или отдельной посылки (</a:t>
            </a:r>
            <a:r>
              <a:rPr lang="ru-RU" altLang="ru-RU" sz="2200">
                <a:solidFill>
                  <a:srgbClr val="0066FF"/>
                </a:solidFill>
              </a:rPr>
              <a:t>больше – лучше</a:t>
            </a:r>
            <a:r>
              <a:rPr lang="ru-RU" altLang="ru-RU" sz="2200"/>
              <a:t>). </a:t>
            </a:r>
            <a:endParaRPr lang="ru-RU" altLang="ru-RU" sz="2200"/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8434" name="Object 8"/>
          <p:cNvGraphicFramePr>
            <a:graphicFrameLocks noChangeAspect="1"/>
          </p:cNvGraphicFramePr>
          <p:nvPr/>
        </p:nvGraphicFramePr>
        <p:xfrm>
          <a:off x="2124075" y="3141663"/>
          <a:ext cx="360045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1688465" imgH="622300" progId="Equation.DSMT4">
                  <p:embed/>
                </p:oleObj>
              </mc:Choice>
              <mc:Fallback>
                <p:oleObj name="" r:id="rId1" imgW="1688465" imgH="622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141663"/>
                        <a:ext cx="3600450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55650" y="4437063"/>
            <a:ext cx="75612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200" i="1">
                <a:solidFill>
                  <a:srgbClr val="0066FF"/>
                </a:solidFill>
              </a:rPr>
              <a:t>Помехоустойчивость</a:t>
            </a:r>
            <a:r>
              <a:rPr lang="ru-RU" altLang="ru-RU" sz="2200"/>
              <a:t> системы связи характеризуют </a:t>
            </a:r>
            <a:r>
              <a:rPr lang="ru-RU" altLang="ru-RU" sz="2200">
                <a:solidFill>
                  <a:srgbClr val="FF0066"/>
                </a:solidFill>
              </a:rPr>
              <a:t>отношением средних мощностей </a:t>
            </a:r>
            <a:r>
              <a:rPr lang="ru-RU" altLang="ru-RU" sz="2200"/>
              <a:t>сигнала и помехи (ОСП), при котором обеспечивается</a:t>
            </a:r>
            <a:r>
              <a:rPr lang="ru-RU" altLang="ru-RU" sz="2200">
                <a:solidFill>
                  <a:srgbClr val="FF0066"/>
                </a:solidFill>
              </a:rPr>
              <a:t> заданная верность </a:t>
            </a:r>
            <a:r>
              <a:rPr lang="ru-RU" altLang="ru-RU" sz="2200"/>
              <a:t>(</a:t>
            </a:r>
            <a:r>
              <a:rPr lang="ru-RU" altLang="ru-RU" sz="2200">
                <a:solidFill>
                  <a:srgbClr val="0066FF"/>
                </a:solidFill>
              </a:rPr>
              <a:t>меньше – лучше</a:t>
            </a:r>
            <a:r>
              <a:rPr lang="ru-RU" altLang="ru-RU" sz="2200"/>
              <a:t>).</a:t>
            </a:r>
            <a:endParaRPr lang="ru-RU" altLang="ru-RU" sz="2200"/>
          </a:p>
        </p:txBody>
      </p:sp>
      <p:sp>
        <p:nvSpPr>
          <p:cNvPr id="59402" name="Номер слайда 10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9E2BE64-387F-452E-80C8-BE1812100BDE}" type="slidenum">
              <a:rPr lang="ru-RU" altLang="ru-RU"/>
            </a:fld>
            <a:endParaRPr lang="ru-RU" alt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42938" y="2000250"/>
            <a:ext cx="8072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/>
              <a:t>Верность систем передачи </a:t>
            </a:r>
            <a:r>
              <a:rPr lang="ru-RU" altLang="ru-RU" sz="2200" b="1"/>
              <a:t>непрерывных</a:t>
            </a:r>
            <a:r>
              <a:rPr lang="ru-RU" altLang="ru-RU" sz="2200"/>
              <a:t> сообщений часто характеризуется средним квадратом ошибки (</a:t>
            </a:r>
            <a:r>
              <a:rPr lang="ru-RU" altLang="ru-RU" sz="2200">
                <a:solidFill>
                  <a:srgbClr val="0066FF"/>
                </a:solidFill>
              </a:rPr>
              <a:t>меньше – лучше</a:t>
            </a:r>
            <a:r>
              <a:rPr lang="ru-RU" altLang="ru-RU" sz="2200"/>
              <a:t>). </a:t>
            </a:r>
            <a:endParaRPr lang="ru-RU" altLang="ru-RU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42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84213" y="476250"/>
            <a:ext cx="75612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i="1"/>
              <a:t>Демодуляция </a:t>
            </a:r>
            <a:r>
              <a:rPr lang="ru-RU" altLang="ru-RU" sz="2000"/>
              <a:t>– восстановление первичного сигнала по принятому искаженному колебанию, а </a:t>
            </a:r>
            <a:r>
              <a:rPr lang="ru-RU" altLang="ru-RU" sz="2000" i="1"/>
              <a:t>декодирование </a:t>
            </a:r>
            <a:r>
              <a:rPr lang="ru-RU" altLang="ru-RU" sz="2000"/>
              <a:t>– восстановление дискретного сообщения по демодулированному сигналу. </a:t>
            </a:r>
            <a:endParaRPr lang="ru-RU" altLang="ru-RU" sz="2000"/>
          </a:p>
        </p:txBody>
      </p:sp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042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0423" name="Номер слайда 8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281D4C-15E7-4048-92BD-5D623C701AB2}" type="slidenum">
              <a:rPr lang="ru-RU" altLang="ru-RU"/>
            </a:fld>
            <a:endParaRPr lang="ru-RU" alt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39750" y="1916113"/>
            <a:ext cx="76438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/>
              <a:t>Часто перед демодуляцией применяют </a:t>
            </a:r>
            <a:r>
              <a:rPr lang="ru-RU" altLang="ru-RU" sz="2000">
                <a:solidFill>
                  <a:srgbClr val="0066FF"/>
                </a:solidFill>
              </a:rPr>
              <a:t>дополнительное преобразование с целью повышения достоверности</a:t>
            </a:r>
            <a:r>
              <a:rPr lang="ru-RU" altLang="ru-RU" sz="2000"/>
              <a:t> (уменьшения вероятности ошибки). Такое преобразование называют </a:t>
            </a:r>
            <a:r>
              <a:rPr lang="ru-RU" altLang="ru-RU" sz="2000" i="1">
                <a:solidFill>
                  <a:srgbClr val="0066FF"/>
                </a:solidFill>
              </a:rPr>
              <a:t>обработкой</a:t>
            </a:r>
            <a:r>
              <a:rPr lang="ru-RU" altLang="ru-RU" sz="2000"/>
              <a:t>. </a:t>
            </a:r>
            <a:endParaRPr lang="ru-RU" altLang="ru-RU" sz="200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4213" y="3357563"/>
            <a:ext cx="7500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>
                <a:solidFill>
                  <a:srgbClr val="003399"/>
                </a:solidFill>
              </a:rPr>
              <a:t>Оптимальной</a:t>
            </a:r>
            <a:r>
              <a:rPr lang="ru-RU" altLang="ru-RU" sz="2000" i="1"/>
              <a:t> </a:t>
            </a:r>
            <a:r>
              <a:rPr lang="ru-RU" altLang="ru-RU" sz="2000"/>
              <a:t>называется обработка, обеспечивающая наивысшую достоверность решения. </a:t>
            </a:r>
            <a:endParaRPr lang="ru-RU" altLang="ru-RU" sz="200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84213" y="4292600"/>
            <a:ext cx="7715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>
                <a:solidFill>
                  <a:srgbClr val="003399"/>
                </a:solidFill>
              </a:rPr>
              <a:t>К</a:t>
            </a:r>
            <a:r>
              <a:rPr lang="ru-RU" altLang="ru-RU" sz="2000" i="1">
                <a:solidFill>
                  <a:srgbClr val="003399"/>
                </a:solidFill>
              </a:rPr>
              <a:t>вазиоптимальная</a:t>
            </a:r>
            <a:r>
              <a:rPr lang="ru-RU" altLang="ru-RU" sz="2000"/>
              <a:t> (субоптимальная) обработка – проще и дешевле, при этом она обеспечивает достоверность, близкую к предельной. </a:t>
            </a:r>
            <a:endParaRPr lang="ru-RU" altLang="ru-RU" sz="200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85813" y="5721350"/>
            <a:ext cx="7786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Часто квазиоптимальная обработка представляет собой </a:t>
            </a:r>
            <a:r>
              <a:rPr lang="ru-RU" altLang="ru-RU" sz="2000" i="1">
                <a:solidFill>
                  <a:srgbClr val="003399"/>
                </a:solidFill>
              </a:rPr>
              <a:t>фильтрацию</a:t>
            </a:r>
            <a:r>
              <a:rPr lang="ru-RU" altLang="ru-RU" sz="2000" i="1"/>
              <a:t> </a:t>
            </a:r>
            <a:r>
              <a:rPr lang="ru-RU" altLang="ru-RU" sz="2000"/>
              <a:t>принятого колебания</a:t>
            </a:r>
            <a:r>
              <a:rPr lang="ru-RU" altLang="ru-RU" sz="2000" i="1"/>
              <a:t> </a:t>
            </a:r>
            <a:r>
              <a:rPr lang="ru-RU" altLang="ru-RU" sz="2000"/>
              <a:t>с целью подавления помех.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10" grpId="0"/>
      <p:bldP spid="11" grpId="0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395288" y="382588"/>
            <a:ext cx="783748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  <a:t>КЛАССИФИКАЦИЯ СИГНАЛОВ ПО ТИПУ НЕЗАВИСИМОЙ ПЕРЕМЕННОЙ</a:t>
            </a:r>
            <a:endParaRPr lang="ru-RU" altLang="ru-RU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/>
            <a:br>
              <a:rPr lang="ru-RU" altLang="ru-RU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аналоговые(континуальные)                                  дискретные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(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время непрерывно)                                           (время дискретно)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b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импульс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        (аналоговый сигнал, определённый 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             на непрерывной временной оси)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       видеоимпульсы                                    радиоимпульсы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   (не меняют знака или                        (меняют знак многократно)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	меняют его несколько раз</a:t>
            </a:r>
            <a:r>
              <a:rPr lang="ru-RU" altLang="ru-RU">
                <a:solidFill>
                  <a:srgbClr val="000000"/>
                </a:solidFill>
              </a:rPr>
              <a:t>)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2" name="Line 3"/>
          <p:cNvSpPr>
            <a:spLocks noChangeShapeType="1"/>
          </p:cNvSpPr>
          <p:nvPr/>
        </p:nvSpPr>
        <p:spPr bwMode="auto">
          <a:xfrm flipH="1">
            <a:off x="2627313" y="1039813"/>
            <a:ext cx="20574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443" name="Line 4"/>
          <p:cNvSpPr>
            <a:spLocks noChangeShapeType="1"/>
          </p:cNvSpPr>
          <p:nvPr/>
        </p:nvSpPr>
        <p:spPr bwMode="auto">
          <a:xfrm>
            <a:off x="5580063" y="1112838"/>
            <a:ext cx="1600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444" name="Line 5"/>
          <p:cNvSpPr>
            <a:spLocks noChangeShapeType="1"/>
          </p:cNvSpPr>
          <p:nvPr/>
        </p:nvSpPr>
        <p:spPr bwMode="auto">
          <a:xfrm>
            <a:off x="2843213" y="305593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61445" name="Group 14"/>
          <p:cNvGrpSpPr/>
          <p:nvPr/>
        </p:nvGrpSpPr>
        <p:grpSpPr bwMode="auto">
          <a:xfrm>
            <a:off x="2411413" y="4238625"/>
            <a:ext cx="3971925" cy="342900"/>
            <a:chOff x="1519" y="2125"/>
            <a:chExt cx="2502" cy="216"/>
          </a:xfrm>
        </p:grpSpPr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2653" y="2125"/>
              <a:ext cx="1368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 flipH="1">
              <a:off x="1519" y="2125"/>
              <a:ext cx="936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14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1449" name="Object 12"/>
          <p:cNvGraphicFramePr>
            <a:graphicFrameLocks noChangeAspect="1"/>
          </p:cNvGraphicFramePr>
          <p:nvPr/>
        </p:nvGraphicFramePr>
        <p:xfrm>
          <a:off x="1116013" y="1916113"/>
          <a:ext cx="348932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2553970" imgH="956945" progId="Word.Picture.8">
                  <p:embed/>
                </p:oleObj>
              </mc:Choice>
              <mc:Fallback>
                <p:oleObj name="" r:id="rId1" imgW="2553970" imgH="956945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916113"/>
                        <a:ext cx="3489325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1451" name="Object 15"/>
          <p:cNvGraphicFramePr>
            <a:graphicFrameLocks noChangeAspect="1"/>
          </p:cNvGraphicFramePr>
          <p:nvPr/>
        </p:nvGraphicFramePr>
        <p:xfrm>
          <a:off x="5508625" y="2060575"/>
          <a:ext cx="3167063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2551430" imgH="1021080" progId="Word.Picture.8">
                  <p:embed/>
                </p:oleObj>
              </mc:Choice>
              <mc:Fallback>
                <p:oleObj name="" r:id="rId3" imgW="2551430" imgH="1021080" progId="Word.Picture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060575"/>
                        <a:ext cx="3167063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1453" name="Object 17"/>
          <p:cNvGraphicFramePr>
            <a:graphicFrameLocks noChangeAspect="1"/>
          </p:cNvGraphicFramePr>
          <p:nvPr/>
        </p:nvGraphicFramePr>
        <p:xfrm>
          <a:off x="1227138" y="5426075"/>
          <a:ext cx="3344862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2551430" imgH="956945" progId="Word.Picture.8">
                  <p:embed/>
                </p:oleObj>
              </mc:Choice>
              <mc:Fallback>
                <p:oleObj name="" r:id="rId5" imgW="2551430" imgH="956945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5426075"/>
                        <a:ext cx="3344862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4" name="Rectangle 20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1455" name="Object 19"/>
          <p:cNvGraphicFramePr>
            <a:graphicFrameLocks noChangeAspect="1"/>
          </p:cNvGraphicFramePr>
          <p:nvPr/>
        </p:nvGraphicFramePr>
        <p:xfrm>
          <a:off x="5003800" y="5467350"/>
          <a:ext cx="360045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2551430" imgH="905510" progId="Word.Picture.8">
                  <p:embed/>
                </p:oleObj>
              </mc:Choice>
              <mc:Fallback>
                <p:oleObj name="" r:id="rId7" imgW="2551430" imgH="905510" progId="Word.Picture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467350"/>
                        <a:ext cx="360045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6" name="Номер слайда 18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F06774-6030-4CD0-BD45-216A53CB4FA2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0"/>
          <p:cNvSpPr txBox="1">
            <a:spLocks noChangeArrowheads="1"/>
          </p:cNvSpPr>
          <p:nvPr/>
        </p:nvSpPr>
        <p:spPr bwMode="auto">
          <a:xfrm>
            <a:off x="611188" y="3195638"/>
            <a:ext cx="7837487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  <a:t>КЛАССИФИКАЦИЯ СИГНАЛОВ ПО РАЗМЕРНОСТИ </a:t>
            </a:r>
            <a:b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</a:br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  <a:t>НЕЗАВИСИМОЙ  ПЕРЕМЕННОЙ</a:t>
            </a:r>
            <a:endParaRPr lang="ru-RU" altLang="ru-RU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/>
            <a:br>
              <a:rPr lang="ru-RU" altLang="ru-RU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 одномерные                         многомерные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(зависят от одного аргумента         (зависят от многих аргументов</a:t>
            </a:r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например, речевой сигнал)                         например, ТВ-кадр)                  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95288" y="382588"/>
            <a:ext cx="78374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altLang="ru-RU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  <a:t>КЛАССИФИКАЦИЯ СИГНАЛОВ ПО РАЗМЕРНОСТИ </a:t>
            </a:r>
            <a:b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</a:br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  <a:t>ЗАВИСИМОЙ  ПЕРЕМЕННОЙ</a:t>
            </a:r>
            <a:endParaRPr lang="ru-RU" altLang="ru-RU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/>
            <a:br>
              <a:rPr lang="ru-RU" altLang="ru-RU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 скалярные                                     векторные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(принимают числовые значения –            (принимают векторные</a:t>
            </a:r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вещественные или комплексные)                        значения, 						      например, ЭМП в точке)                               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2467" name="Group 19"/>
          <p:cNvGrpSpPr/>
          <p:nvPr/>
        </p:nvGrpSpPr>
        <p:grpSpPr bwMode="auto">
          <a:xfrm>
            <a:off x="2195513" y="1471613"/>
            <a:ext cx="4552950" cy="228600"/>
            <a:chOff x="1655" y="655"/>
            <a:chExt cx="2868" cy="144"/>
          </a:xfrm>
        </p:grpSpPr>
        <p:sp>
          <p:nvSpPr>
            <p:cNvPr id="62468" name="Line 3"/>
            <p:cNvSpPr>
              <a:spLocks noChangeShapeType="1"/>
            </p:cNvSpPr>
            <p:nvPr/>
          </p:nvSpPr>
          <p:spPr bwMode="auto">
            <a:xfrm flipH="1">
              <a:off x="1655" y="655"/>
              <a:ext cx="129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2469" name="Line 4"/>
            <p:cNvSpPr>
              <a:spLocks noChangeShapeType="1"/>
            </p:cNvSpPr>
            <p:nvPr/>
          </p:nvSpPr>
          <p:spPr bwMode="auto">
            <a:xfrm>
              <a:off x="3515" y="655"/>
              <a:ext cx="100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2470" name="Group 6"/>
          <p:cNvGrpSpPr/>
          <p:nvPr/>
        </p:nvGrpSpPr>
        <p:grpSpPr bwMode="auto">
          <a:xfrm>
            <a:off x="2616200" y="3789363"/>
            <a:ext cx="3971925" cy="342900"/>
            <a:chOff x="1519" y="2125"/>
            <a:chExt cx="2502" cy="216"/>
          </a:xfrm>
        </p:grpSpPr>
        <p:sp>
          <p:nvSpPr>
            <p:cNvPr id="62471" name="Line 7"/>
            <p:cNvSpPr>
              <a:spLocks noChangeShapeType="1"/>
            </p:cNvSpPr>
            <p:nvPr/>
          </p:nvSpPr>
          <p:spPr bwMode="auto">
            <a:xfrm>
              <a:off x="2653" y="2125"/>
              <a:ext cx="1368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2472" name="Line 8"/>
            <p:cNvSpPr>
              <a:spLocks noChangeShapeType="1"/>
            </p:cNvSpPr>
            <p:nvPr/>
          </p:nvSpPr>
          <p:spPr bwMode="auto">
            <a:xfrm flipH="1">
              <a:off x="1519" y="2125"/>
              <a:ext cx="936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247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247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2475" name="Rectangle 15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2476" name="Text Box 21"/>
          <p:cNvSpPr txBox="1">
            <a:spLocks noChangeArrowheads="1"/>
          </p:cNvSpPr>
          <p:nvPr/>
        </p:nvSpPr>
        <p:spPr bwMode="auto">
          <a:xfrm>
            <a:off x="900113" y="5229225"/>
            <a:ext cx="77041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Сигнал цветного ТВ – векторный (размерности 3); можно рассматривать его как одномерный (при передаче по каналу) или как двумерный (при обработке и анализе кадра) или как трехмерный (как последовательность кадров) </a:t>
            </a:r>
            <a:endParaRPr lang="ru-RU" altLang="ru-RU"/>
          </a:p>
        </p:txBody>
      </p:sp>
      <p:sp>
        <p:nvSpPr>
          <p:cNvPr id="62477" name="Номер слайда 15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6EE5495-A68E-4F12-9F8B-27A64316A29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2"/>
          <p:cNvSpPr txBox="1">
            <a:spLocks noChangeArrowheads="1"/>
          </p:cNvSpPr>
          <p:nvPr/>
        </p:nvSpPr>
        <p:spPr bwMode="auto">
          <a:xfrm>
            <a:off x="611188" y="3195638"/>
            <a:ext cx="78374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  <a:t>КЛАССИФИКАЦИЯ СИГНАЛОВ ПО ОТНОШЕНИЮ </a:t>
            </a:r>
            <a:b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</a:br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  <a:t>К ПЕРЕДАЧЕ СООБЩЕНИЙ</a:t>
            </a:r>
            <a:br>
              <a:rPr lang="ru-RU" altLang="ru-RU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endParaRPr lang="ru-RU" altLang="ru-RU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 полезные                        мешающие (помехи)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(служат для передачи                   (являются причиной потери         	 сообщений)                                                          информации)</a:t>
            </a:r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395288" y="382588"/>
            <a:ext cx="7837487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altLang="ru-RU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  <a:t>КЛАССИФИКАЦИЯ СИГНАЛОВ ПО ХАРАКТЕРУ </a:t>
            </a:r>
            <a:b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</a:br>
            <a:r>
              <a:rPr lang="ru-RU" altLang="ru-RU" b="1">
                <a:solidFill>
                  <a:srgbClr val="003399"/>
                </a:solidFill>
                <a:latin typeface="Times New Roman" panose="02020603050405020304" pitchFamily="18" charset="0"/>
              </a:rPr>
              <a:t>ПРОЯВЛЕНИЯ (ОПИСАНИЯ)</a:t>
            </a:r>
            <a:endParaRPr lang="ru-RU" altLang="ru-RU" b="1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/>
            <a:br>
              <a:rPr lang="ru-RU" altLang="ru-RU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 детерминированные                         случайные</a:t>
            </a: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</a:rPr>
              <a:t>квазидетерминированные</a:t>
            </a:r>
            <a:endParaRPr lang="ru-RU" altLang="ru-RU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3491" name="Group 4"/>
          <p:cNvGrpSpPr/>
          <p:nvPr/>
        </p:nvGrpSpPr>
        <p:grpSpPr bwMode="auto">
          <a:xfrm>
            <a:off x="2195513" y="1471613"/>
            <a:ext cx="4552950" cy="228600"/>
            <a:chOff x="1655" y="655"/>
            <a:chExt cx="2868" cy="144"/>
          </a:xfrm>
        </p:grpSpPr>
        <p:sp>
          <p:nvSpPr>
            <p:cNvPr id="63492" name="Line 5"/>
            <p:cNvSpPr>
              <a:spLocks noChangeShapeType="1"/>
            </p:cNvSpPr>
            <p:nvPr/>
          </p:nvSpPr>
          <p:spPr bwMode="auto">
            <a:xfrm flipH="1">
              <a:off x="1655" y="655"/>
              <a:ext cx="1296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3493" name="Line 6"/>
            <p:cNvSpPr>
              <a:spLocks noChangeShapeType="1"/>
            </p:cNvSpPr>
            <p:nvPr/>
          </p:nvSpPr>
          <p:spPr bwMode="auto">
            <a:xfrm>
              <a:off x="3515" y="655"/>
              <a:ext cx="100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3494" name="Group 7"/>
          <p:cNvGrpSpPr/>
          <p:nvPr/>
        </p:nvGrpSpPr>
        <p:grpSpPr bwMode="auto">
          <a:xfrm>
            <a:off x="2616200" y="3949700"/>
            <a:ext cx="3971925" cy="342900"/>
            <a:chOff x="1519" y="2125"/>
            <a:chExt cx="2502" cy="216"/>
          </a:xfrm>
        </p:grpSpPr>
        <p:sp>
          <p:nvSpPr>
            <p:cNvPr id="63495" name="Line 8"/>
            <p:cNvSpPr>
              <a:spLocks noChangeShapeType="1"/>
            </p:cNvSpPr>
            <p:nvPr/>
          </p:nvSpPr>
          <p:spPr bwMode="auto">
            <a:xfrm>
              <a:off x="2653" y="2125"/>
              <a:ext cx="1368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3496" name="Line 9"/>
            <p:cNvSpPr>
              <a:spLocks noChangeShapeType="1"/>
            </p:cNvSpPr>
            <p:nvPr/>
          </p:nvSpPr>
          <p:spPr bwMode="auto">
            <a:xfrm flipH="1">
              <a:off x="1519" y="2125"/>
              <a:ext cx="936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349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349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3499" name="Rectangle 14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3500" name="Line 18"/>
          <p:cNvSpPr>
            <a:spLocks noChangeShapeType="1"/>
          </p:cNvSpPr>
          <p:nvPr/>
        </p:nvSpPr>
        <p:spPr bwMode="auto">
          <a:xfrm>
            <a:off x="6804025" y="22764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3501" name="Номер слайда 15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E7CFF95-9207-4D5A-A5EF-57BDC9E0073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13716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003399"/>
                </a:solidFill>
              </a:rPr>
              <a:t>Дополнительная литература</a:t>
            </a:r>
            <a:endParaRPr lang="ru-RU" altLang="ru-RU" sz="3600">
              <a:solidFill>
                <a:srgbClr val="003399"/>
              </a:solidFill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2000250"/>
            <a:ext cx="8543925" cy="4295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Баскаков С.Н. Радиотехнические цепи и сигналы: Уч-к для вузов. – М.: Высшая школа, 1999. – 536 с.</a:t>
            </a:r>
            <a:endParaRPr lang="ru-RU" altLang="ru-RU" sz="2000"/>
          </a:p>
          <a:p>
            <a:pPr>
              <a:lnSpc>
                <a:spcPct val="90000"/>
              </a:lnSpc>
            </a:pPr>
            <a:r>
              <a:rPr lang="ru-RU" altLang="ru-RU" sz="2400"/>
              <a:t>Клюев Л.Л. Теория электрической связи. Уч. пособие – Минск: ДизайнПРО, 1998. – 329 с.       </a:t>
            </a:r>
            <a:endParaRPr lang="ru-RU" altLang="ru-RU" sz="2400"/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Акулиничев Ю.П. Теория электрической связи. Уч. пособие. – СПб.: Лань, 2010. –  240 с.   </a:t>
            </a:r>
            <a:endParaRPr lang="ru-RU" altLang="ru-RU" sz="2400"/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Биккенин Р.Р., Чесноков М.Н. Теория электрической связи. Уч. пособие. – М.: Академия, 2010 - 336 с. </a:t>
            </a:r>
            <a:endParaRPr lang="ru-RU" altLang="ru-RU" sz="2400"/>
          </a:p>
          <a:p>
            <a:pPr eaLnBrk="1" hangingPunct="1">
              <a:lnSpc>
                <a:spcPct val="90000"/>
              </a:lnSpc>
            </a:pPr>
            <a:r>
              <a:rPr lang="ru-RU" altLang="ru-RU" sz="2400"/>
              <a:t>Гоноровский И.С. Радиотехнические цепи и сигналы: Уч-к для вузов. – М.: Радио и связь, 1986. – 512 с.</a:t>
            </a:r>
            <a:endParaRPr lang="ru-RU" altLang="ru-RU" sz="2400"/>
          </a:p>
        </p:txBody>
      </p:sp>
      <p:sp>
        <p:nvSpPr>
          <p:cNvPr id="10243" name="Номер слайда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0D94844-1181-42E7-B844-E93F5D5AC4D8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Organization Chart 32"/>
          <p:cNvGrpSpPr/>
          <p:nvPr/>
        </p:nvGrpSpPr>
        <p:grpSpPr bwMode="auto">
          <a:xfrm>
            <a:off x="457200" y="457200"/>
            <a:ext cx="8229600" cy="5410200"/>
            <a:chOff x="1134" y="1271"/>
            <a:chExt cx="2016" cy="1584"/>
          </a:xfrm>
        </p:grpSpPr>
        <p:sp>
          <p:nvSpPr>
            <p:cNvPr id="64514" name="AutoShape 33"/>
            <p:cNvSpPr>
              <a:spLocks noChangeAspect="1" noChangeArrowheads="1" noTextEdit="1"/>
            </p:cNvSpPr>
            <p:nvPr/>
          </p:nvSpPr>
          <p:spPr bwMode="auto">
            <a:xfrm>
              <a:off x="1134" y="1271"/>
              <a:ext cx="2016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altLang="zh-CN">
                <a:ea typeface="SimSun" panose="02010600030101010101" pitchFamily="2" charset="-122"/>
              </a:endParaRPr>
            </a:p>
          </p:txBody>
        </p:sp>
        <p:cxnSp>
          <p:nvCxnSpPr>
            <p:cNvPr id="64515" name="_s5124"/>
            <p:cNvCxnSpPr>
              <a:cxnSpLocks noChangeShapeType="1"/>
              <a:stCxn id="64527" idx="1"/>
              <a:endCxn id="64521" idx="2"/>
            </p:cNvCxnSpPr>
            <p:nvPr/>
          </p:nvCxnSpPr>
          <p:spPr bwMode="auto">
            <a:xfrm rot="10800000">
              <a:off x="2142" y="1559"/>
              <a:ext cx="144" cy="115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16" name="_s5125"/>
            <p:cNvCxnSpPr>
              <a:cxnSpLocks noChangeShapeType="1"/>
              <a:stCxn id="64526" idx="3"/>
              <a:endCxn id="64521" idx="2"/>
            </p:cNvCxnSpPr>
            <p:nvPr/>
          </p:nvCxnSpPr>
          <p:spPr bwMode="auto">
            <a:xfrm flipV="1">
              <a:off x="1998" y="1559"/>
              <a:ext cx="144" cy="115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17" name="_s5126"/>
            <p:cNvCxnSpPr>
              <a:cxnSpLocks noChangeShapeType="1"/>
              <a:stCxn id="64525" idx="1"/>
              <a:endCxn id="64521" idx="2"/>
            </p:cNvCxnSpPr>
            <p:nvPr/>
          </p:nvCxnSpPr>
          <p:spPr bwMode="auto">
            <a:xfrm rot="10800000">
              <a:off x="2142" y="1559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18" name="_s5127"/>
            <p:cNvCxnSpPr>
              <a:cxnSpLocks noChangeShapeType="1"/>
              <a:stCxn id="64524" idx="3"/>
              <a:endCxn id="64521" idx="2"/>
            </p:cNvCxnSpPr>
            <p:nvPr/>
          </p:nvCxnSpPr>
          <p:spPr bwMode="auto">
            <a:xfrm flipV="1">
              <a:off x="1998" y="1559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19" name="_s5128"/>
            <p:cNvCxnSpPr>
              <a:cxnSpLocks noChangeShapeType="1"/>
              <a:stCxn id="64523" idx="1"/>
              <a:endCxn id="64521" idx="2"/>
            </p:cNvCxnSpPr>
            <p:nvPr/>
          </p:nvCxnSpPr>
          <p:spPr bwMode="auto">
            <a:xfrm rot="10800000">
              <a:off x="2142" y="1559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0" name="_s5129"/>
            <p:cNvCxnSpPr>
              <a:cxnSpLocks noChangeShapeType="1"/>
              <a:stCxn id="64522" idx="3"/>
              <a:endCxn id="64521" idx="2"/>
            </p:cNvCxnSpPr>
            <p:nvPr/>
          </p:nvCxnSpPr>
          <p:spPr bwMode="auto">
            <a:xfrm flipV="1">
              <a:off x="1998" y="1559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1" name="_s5130"/>
            <p:cNvSpPr>
              <a:spLocks noChangeArrowheads="1"/>
            </p:cNvSpPr>
            <p:nvPr/>
          </p:nvSpPr>
          <p:spPr bwMode="auto">
            <a:xfrm>
              <a:off x="1710" y="127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500" b="1">
                  <a:latin typeface="Tahoma" panose="020B0604030504040204" pitchFamily="34" charset="0"/>
                </a:rPr>
                <a:t>ПОМЕХИ</a:t>
              </a:r>
              <a:endParaRPr lang="ru-RU" altLang="nl-NL" sz="2500" b="1">
                <a:latin typeface="Tahoma" panose="020B0604030504040204" pitchFamily="34" charset="0"/>
              </a:endParaRPr>
            </a:p>
          </p:txBody>
        </p:sp>
        <p:sp>
          <p:nvSpPr>
            <p:cNvPr id="64522" name="_s5131"/>
            <p:cNvSpPr>
              <a:spLocks noChangeArrowheads="1"/>
            </p:cNvSpPr>
            <p:nvPr/>
          </p:nvSpPr>
          <p:spPr bwMode="auto">
            <a:xfrm>
              <a:off x="1134" y="170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400">
                  <a:latin typeface="Tahoma" panose="020B0604030504040204" pitchFamily="34" charset="0"/>
                </a:rPr>
                <a:t>Естественные </a:t>
              </a:r>
              <a:br>
                <a:rPr lang="ru-RU" altLang="nl-NL" sz="2400">
                  <a:latin typeface="Tahoma" panose="020B0604030504040204" pitchFamily="34" charset="0"/>
                </a:rPr>
              </a:br>
              <a:r>
                <a:rPr lang="ru-RU" altLang="nl-NL" sz="2400">
                  <a:latin typeface="Tahoma" panose="020B0604030504040204" pitchFamily="34" charset="0"/>
                </a:rPr>
                <a:t>(например, от молний)</a:t>
              </a:r>
              <a:endParaRPr lang="ru-RU" altLang="nl-NL" sz="2400">
                <a:latin typeface="Tahoma" panose="020B0604030504040204" pitchFamily="34" charset="0"/>
              </a:endParaRPr>
            </a:p>
          </p:txBody>
        </p:sp>
        <p:sp>
          <p:nvSpPr>
            <p:cNvPr id="64523" name="_s5132"/>
            <p:cNvSpPr>
              <a:spLocks noChangeArrowheads="1"/>
            </p:cNvSpPr>
            <p:nvPr/>
          </p:nvSpPr>
          <p:spPr bwMode="auto">
            <a:xfrm>
              <a:off x="2286" y="170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500">
                  <a:latin typeface="Tahoma" panose="020B0604030504040204" pitchFamily="34" charset="0"/>
                </a:rPr>
                <a:t>Преднамеренные</a:t>
              </a:r>
              <a:endParaRPr lang="ru-RU" altLang="nl-NL" sz="2500">
                <a:latin typeface="Tahoma" panose="020B0604030504040204" pitchFamily="34" charset="0"/>
              </a:endParaRPr>
            </a:p>
            <a:p>
              <a:pPr algn="ctr"/>
              <a:r>
                <a:rPr lang="ru-RU" altLang="nl-NL" sz="2500">
                  <a:latin typeface="Tahoma" panose="020B0604030504040204" pitchFamily="34" charset="0"/>
                </a:rPr>
                <a:t>(искусственные)</a:t>
              </a:r>
              <a:endParaRPr lang="ru-RU" altLang="nl-NL" sz="2500">
                <a:latin typeface="Tahoma" panose="020B0604030504040204" pitchFamily="34" charset="0"/>
              </a:endParaRPr>
            </a:p>
          </p:txBody>
        </p:sp>
        <p:sp>
          <p:nvSpPr>
            <p:cNvPr id="64524" name="_s5133"/>
            <p:cNvSpPr>
              <a:spLocks noChangeArrowheads="1"/>
            </p:cNvSpPr>
            <p:nvPr/>
          </p:nvSpPr>
          <p:spPr bwMode="auto">
            <a:xfrm>
              <a:off x="1134" y="2135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>
                <a:lnSpc>
                  <a:spcPct val="85000"/>
                </a:lnSpc>
              </a:pPr>
              <a:r>
                <a:rPr lang="ru-RU" altLang="nl-NL" sz="2300">
                  <a:latin typeface="Tahoma" panose="020B0604030504040204" pitchFamily="34" charset="0"/>
                </a:rPr>
                <a:t>Шумовые</a:t>
              </a:r>
              <a:endParaRPr lang="ru-RU" altLang="nl-NL" sz="2300">
                <a:latin typeface="Tahoma" panose="020B0604030504040204" pitchFamily="34" charset="0"/>
              </a:endParaRPr>
            </a:p>
            <a:p>
              <a:pPr algn="ctr"/>
              <a:r>
                <a:rPr lang="ru-RU" altLang="nl-NL">
                  <a:latin typeface="Tahoma" panose="020B0604030504040204" pitchFamily="34" charset="0"/>
                </a:rPr>
                <a:t>(флюктуационные),</a:t>
              </a:r>
              <a:r>
                <a:rPr lang="ru-RU" altLang="nl-NL" sz="2300">
                  <a:latin typeface="Tahoma" panose="020B0604030504040204" pitchFamily="34" charset="0"/>
                </a:rPr>
                <a:t> </a:t>
              </a:r>
              <a:br>
                <a:rPr lang="ru-RU" altLang="nl-NL" sz="2300">
                  <a:latin typeface="Tahoma" panose="020B0604030504040204" pitchFamily="34" charset="0"/>
                </a:rPr>
              </a:br>
              <a:r>
                <a:rPr lang="ru-RU" altLang="nl-NL" sz="2300">
                  <a:latin typeface="Tahoma" panose="020B0604030504040204" pitchFamily="34" charset="0"/>
                </a:rPr>
                <a:t>напр., тепловые шумы</a:t>
              </a:r>
              <a:endParaRPr lang="ru-RU" altLang="nl-NL" sz="2300">
                <a:latin typeface="Tahoma" panose="020B0604030504040204" pitchFamily="34" charset="0"/>
              </a:endParaRPr>
            </a:p>
          </p:txBody>
        </p:sp>
        <p:sp>
          <p:nvSpPr>
            <p:cNvPr id="64525" name="_s5134"/>
            <p:cNvSpPr>
              <a:spLocks noChangeArrowheads="1"/>
            </p:cNvSpPr>
            <p:nvPr/>
          </p:nvSpPr>
          <p:spPr bwMode="auto">
            <a:xfrm>
              <a:off x="2286" y="2135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500">
                  <a:latin typeface="Tahoma" panose="020B0604030504040204" pitchFamily="34" charset="0"/>
                </a:rPr>
                <a:t>Импульсные</a:t>
              </a:r>
              <a:br>
                <a:rPr lang="ru-RU" altLang="nl-NL" sz="2500">
                  <a:latin typeface="Tahoma" panose="020B0604030504040204" pitchFamily="34" charset="0"/>
                </a:rPr>
              </a:br>
              <a:r>
                <a:rPr lang="ru-RU" altLang="nl-NL" sz="2500">
                  <a:latin typeface="Tahoma" panose="020B0604030504040204" pitchFamily="34" charset="0"/>
                </a:rPr>
                <a:t> </a:t>
              </a:r>
              <a:r>
                <a:rPr lang="ru-RU" altLang="nl-NL" sz="2500"/>
                <a:t>напр., от св. апп.</a:t>
              </a:r>
              <a:endParaRPr lang="ru-RU" altLang="nl-NL" sz="2500"/>
            </a:p>
          </p:txBody>
        </p:sp>
        <p:sp>
          <p:nvSpPr>
            <p:cNvPr id="64526" name="_s5135"/>
            <p:cNvSpPr>
              <a:spLocks noChangeArrowheads="1"/>
            </p:cNvSpPr>
            <p:nvPr/>
          </p:nvSpPr>
          <p:spPr bwMode="auto">
            <a:xfrm>
              <a:off x="1135" y="2567"/>
              <a:ext cx="863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500">
                  <a:latin typeface="Tahoma" panose="020B0604030504040204" pitchFamily="34" charset="0"/>
                </a:rPr>
                <a:t>Активные</a:t>
              </a:r>
              <a:endParaRPr lang="ru-RU" altLang="nl-NL" sz="2500">
                <a:latin typeface="Tahoma" panose="020B0604030504040204" pitchFamily="34" charset="0"/>
              </a:endParaRPr>
            </a:p>
          </p:txBody>
        </p:sp>
        <p:sp>
          <p:nvSpPr>
            <p:cNvPr id="64527" name="_s5136"/>
            <p:cNvSpPr>
              <a:spLocks noChangeArrowheads="1"/>
            </p:cNvSpPr>
            <p:nvPr/>
          </p:nvSpPr>
          <p:spPr bwMode="auto">
            <a:xfrm>
              <a:off x="2286" y="2567"/>
              <a:ext cx="863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500">
                  <a:latin typeface="Tahoma" panose="020B0604030504040204" pitchFamily="34" charset="0"/>
                </a:rPr>
                <a:t>Пассивные</a:t>
              </a:r>
              <a:endParaRPr lang="ru-RU" altLang="nl-NL" sz="2500">
                <a:latin typeface="Tahoma" panose="020B0604030504040204" pitchFamily="34" charset="0"/>
              </a:endParaRPr>
            </a:p>
          </p:txBody>
        </p:sp>
      </p:grpSp>
      <p:sp>
        <p:nvSpPr>
          <p:cNvPr id="645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45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4530" name="Rectangle 14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4531" name="Номер слайда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88125" y="64008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A1E0BD2-358F-4365-A67D-E6C290D41B16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553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5539" name="Rectangle 6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5540" name="Text Box 23"/>
          <p:cNvSpPr txBox="1">
            <a:spLocks noChangeArrowheads="1"/>
          </p:cNvSpPr>
          <p:nvPr/>
        </p:nvSpPr>
        <p:spPr bwMode="auto">
          <a:xfrm>
            <a:off x="827088" y="765175"/>
            <a:ext cx="748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65541" name="Text Box 24"/>
          <p:cNvSpPr txBox="1">
            <a:spLocks noChangeArrowheads="1"/>
          </p:cNvSpPr>
          <p:nvPr/>
        </p:nvSpPr>
        <p:spPr bwMode="auto">
          <a:xfrm>
            <a:off x="684213" y="765175"/>
            <a:ext cx="7488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3399"/>
                </a:solidFill>
              </a:rPr>
              <a:t>КЛАССИФИКАЦИЯ ПОМЕХ ПО СПОСОБУ </a:t>
            </a:r>
            <a:br>
              <a:rPr lang="ru-RU" altLang="ru-RU" b="1">
                <a:solidFill>
                  <a:srgbClr val="003399"/>
                </a:solidFill>
              </a:rPr>
            </a:br>
            <a:r>
              <a:rPr lang="ru-RU" altLang="ru-RU" b="1">
                <a:solidFill>
                  <a:srgbClr val="003399"/>
                </a:solidFill>
              </a:rPr>
              <a:t>ВЗАИМОДЕЙСТВИЯ С СИГНАЛОМ</a:t>
            </a:r>
            <a:endParaRPr lang="ru-RU" altLang="ru-RU"/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971550" y="1916113"/>
            <a:ext cx="71294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sz="2400" i="1">
                <a:solidFill>
                  <a:srgbClr val="003399"/>
                </a:solidFill>
              </a:rPr>
              <a:t>аддитивные</a:t>
            </a:r>
            <a:r>
              <a:rPr lang="ru-RU" altLang="ru-RU" sz="2400" i="1"/>
              <a:t> </a:t>
            </a:r>
            <a:r>
              <a:rPr lang="ru-RU" altLang="ru-RU" sz="2400"/>
              <a:t>(от английского </a:t>
            </a:r>
            <a:r>
              <a:rPr lang="en-US" altLang="ru-RU" sz="2400" i="1"/>
              <a:t>add</a:t>
            </a:r>
            <a:r>
              <a:rPr lang="ru-RU" altLang="ru-RU" sz="2400"/>
              <a:t> – складывать),</a:t>
            </a:r>
            <a:endParaRPr lang="ru-RU" altLang="ru-RU" sz="240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sz="2400" i="1">
                <a:solidFill>
                  <a:srgbClr val="003399"/>
                </a:solidFill>
              </a:rPr>
              <a:t>мультипликативные</a:t>
            </a:r>
            <a:r>
              <a:rPr lang="ru-RU" altLang="ru-RU" sz="2400" i="1"/>
              <a:t> </a:t>
            </a:r>
            <a:r>
              <a:rPr lang="ru-RU" altLang="ru-RU" sz="2400"/>
              <a:t>(от английского </a:t>
            </a:r>
            <a:r>
              <a:rPr lang="en-US" altLang="ru-RU" sz="2400" i="1"/>
              <a:t>multiply</a:t>
            </a:r>
            <a:r>
              <a:rPr lang="ru-RU" altLang="ru-RU" sz="2400"/>
              <a:t> – умножать) и </a:t>
            </a:r>
            <a:endParaRPr lang="ru-RU" altLang="ru-RU" sz="240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sz="2400" i="1">
                <a:solidFill>
                  <a:srgbClr val="003399"/>
                </a:solidFill>
              </a:rPr>
              <a:t>смешанные </a:t>
            </a:r>
            <a:r>
              <a:rPr lang="ru-RU" altLang="ru-RU" sz="2400"/>
              <a:t>(сюда относятся все взаимодействия, не сводимые к аддитивному или мультипликативному).</a:t>
            </a:r>
            <a:endParaRPr lang="ru-RU" altLang="ru-RU" sz="2400"/>
          </a:p>
        </p:txBody>
      </p:sp>
      <p:sp>
        <p:nvSpPr>
          <p:cNvPr id="22537" name="Text Box 26"/>
          <p:cNvSpPr txBox="1">
            <a:spLocks noChangeArrowheads="1"/>
          </p:cNvSpPr>
          <p:nvPr/>
        </p:nvSpPr>
        <p:spPr bwMode="auto">
          <a:xfrm>
            <a:off x="1042988" y="4941888"/>
            <a:ext cx="72739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solidFill>
                  <a:srgbClr val="FF0000"/>
                </a:solidFill>
              </a:rPr>
              <a:t>Все помехи, как и все сигналы, являются случайными!</a:t>
            </a:r>
            <a:endParaRPr lang="ru-RU" altLang="ru-RU" sz="20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3399"/>
                </a:solidFill>
              </a:rPr>
              <a:t>(если помеха детерминированная, то её можно исключить из наблюдаемого колебания, и таким образом избавиться от её вредного воздействия на сообщение)</a:t>
            </a:r>
            <a:r>
              <a:rPr lang="ru-RU" altLang="ru-RU">
                <a:solidFill>
                  <a:srgbClr val="FF0000"/>
                </a:solidFill>
              </a:rPr>
              <a:t> 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544" name="Номер слайда 9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0AE0AB-FEEB-457C-BB48-41AEF21E53C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253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865188"/>
          </a:xfrm>
        </p:spPr>
        <p:txBody>
          <a:bodyPr/>
          <a:lstStyle/>
          <a:p>
            <a:pPr marL="838200" indent="-838200" eaLnBrk="1" hangingPunct="1"/>
            <a:r>
              <a:rPr lang="ru-RU" altLang="ru-RU" sz="3200" b="1"/>
              <a:t>Системы и каналы связи</a:t>
            </a:r>
            <a:endParaRPr lang="ru-RU" altLang="ru-RU" sz="3200" b="1" i="1"/>
          </a:p>
        </p:txBody>
      </p:sp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6564" name="Rectangle 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6565" name="Rectangle 7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65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656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65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6569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6570" name="Rectangle 1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6571" name="Rectangle 1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6572" name="Rectangle 2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pSp>
        <p:nvGrpSpPr>
          <p:cNvPr id="6146" name="Organization Chart 24"/>
          <p:cNvGrpSpPr/>
          <p:nvPr/>
        </p:nvGrpSpPr>
        <p:grpSpPr bwMode="auto">
          <a:xfrm>
            <a:off x="457200" y="1557338"/>
            <a:ext cx="8229600" cy="4824412"/>
            <a:chOff x="288" y="1017"/>
            <a:chExt cx="1440" cy="3744"/>
          </a:xfrm>
        </p:grpSpPr>
        <p:sp>
          <p:nvSpPr>
            <p:cNvPr id="66574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88" y="1017"/>
              <a:ext cx="1440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altLang="zh-CN">
                <a:ea typeface="SimSun" panose="02010600030101010101" pitchFamily="2" charset="-122"/>
              </a:endParaRPr>
            </a:p>
          </p:txBody>
        </p:sp>
        <p:cxnSp>
          <p:nvCxnSpPr>
            <p:cNvPr id="66575" name="_s6148"/>
            <p:cNvCxnSpPr>
              <a:cxnSpLocks noChangeShapeType="1"/>
              <a:stCxn id="66591" idx="1"/>
              <a:endCxn id="66583" idx="2"/>
            </p:cNvCxnSpPr>
            <p:nvPr/>
          </p:nvCxnSpPr>
          <p:spPr bwMode="auto">
            <a:xfrm rot="10800000">
              <a:off x="720" y="1305"/>
              <a:ext cx="144" cy="3312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6" name="_s6149"/>
            <p:cNvCxnSpPr>
              <a:cxnSpLocks noChangeShapeType="1"/>
              <a:stCxn id="66590" idx="1"/>
              <a:endCxn id="66583" idx="2"/>
            </p:cNvCxnSpPr>
            <p:nvPr/>
          </p:nvCxnSpPr>
          <p:spPr bwMode="auto">
            <a:xfrm rot="10800000">
              <a:off x="720" y="1305"/>
              <a:ext cx="144" cy="2881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7" name="_s6150"/>
            <p:cNvCxnSpPr>
              <a:cxnSpLocks noChangeShapeType="1"/>
              <a:stCxn id="66589" idx="1"/>
              <a:endCxn id="66583" idx="2"/>
            </p:cNvCxnSpPr>
            <p:nvPr/>
          </p:nvCxnSpPr>
          <p:spPr bwMode="auto">
            <a:xfrm rot="10800000">
              <a:off x="720" y="1305"/>
              <a:ext cx="144" cy="2448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8" name="_s6151"/>
            <p:cNvCxnSpPr>
              <a:cxnSpLocks noChangeShapeType="1"/>
              <a:stCxn id="66588" idx="1"/>
              <a:endCxn id="66583" idx="2"/>
            </p:cNvCxnSpPr>
            <p:nvPr/>
          </p:nvCxnSpPr>
          <p:spPr bwMode="auto">
            <a:xfrm rot="10800000">
              <a:off x="720" y="1305"/>
              <a:ext cx="144" cy="2017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79" name="_s6152"/>
            <p:cNvCxnSpPr>
              <a:cxnSpLocks noChangeShapeType="1"/>
              <a:stCxn id="66587" idx="1"/>
              <a:endCxn id="66583" idx="2"/>
            </p:cNvCxnSpPr>
            <p:nvPr/>
          </p:nvCxnSpPr>
          <p:spPr bwMode="auto">
            <a:xfrm rot="10800000">
              <a:off x="720" y="1305"/>
              <a:ext cx="144" cy="1584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0" name="_s6153"/>
            <p:cNvCxnSpPr>
              <a:cxnSpLocks noChangeShapeType="1"/>
              <a:stCxn id="66586" idx="1"/>
              <a:endCxn id="66583" idx="2"/>
            </p:cNvCxnSpPr>
            <p:nvPr/>
          </p:nvCxnSpPr>
          <p:spPr bwMode="auto">
            <a:xfrm rot="10800000">
              <a:off x="720" y="1305"/>
              <a:ext cx="144" cy="1152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1" name="_s6154"/>
            <p:cNvCxnSpPr>
              <a:cxnSpLocks noChangeShapeType="1"/>
              <a:stCxn id="66585" idx="1"/>
              <a:endCxn id="66583" idx="2"/>
            </p:cNvCxnSpPr>
            <p:nvPr/>
          </p:nvCxnSpPr>
          <p:spPr bwMode="auto">
            <a:xfrm rot="10800000">
              <a:off x="720" y="1305"/>
              <a:ext cx="144" cy="720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582" name="_s6155"/>
            <p:cNvCxnSpPr>
              <a:cxnSpLocks noChangeShapeType="1"/>
              <a:stCxn id="66584" idx="1"/>
              <a:endCxn id="66583" idx="2"/>
            </p:cNvCxnSpPr>
            <p:nvPr/>
          </p:nvCxnSpPr>
          <p:spPr bwMode="auto">
            <a:xfrm rot="10800000">
              <a:off x="720" y="1305"/>
              <a:ext cx="144" cy="288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83" name="_s6156"/>
            <p:cNvSpPr>
              <a:spLocks noChangeArrowheads="1"/>
            </p:cNvSpPr>
            <p:nvPr/>
          </p:nvSpPr>
          <p:spPr bwMode="auto">
            <a:xfrm>
              <a:off x="288" y="1017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3100" b="1"/>
                <a:t>Системы связи</a:t>
              </a:r>
              <a:endParaRPr lang="ru-RU" altLang="nl-NL" sz="3100" b="1"/>
            </a:p>
          </p:txBody>
        </p:sp>
        <p:sp>
          <p:nvSpPr>
            <p:cNvPr id="66584" name="_s6157"/>
            <p:cNvSpPr>
              <a:spLocks noChangeArrowheads="1"/>
            </p:cNvSpPr>
            <p:nvPr/>
          </p:nvSpPr>
          <p:spPr bwMode="auto">
            <a:xfrm>
              <a:off x="864" y="1449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000" b="1"/>
                <a:t>ТГ (телеграфия)</a:t>
              </a:r>
              <a:endParaRPr lang="ru-RU" altLang="nl-NL" sz="2000" b="1"/>
            </a:p>
          </p:txBody>
        </p:sp>
        <p:sp>
          <p:nvSpPr>
            <p:cNvPr id="66585" name="_s6158"/>
            <p:cNvSpPr>
              <a:spLocks noChangeArrowheads="1"/>
            </p:cNvSpPr>
            <p:nvPr/>
          </p:nvSpPr>
          <p:spPr bwMode="auto">
            <a:xfrm>
              <a:off x="864" y="188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000" b="1"/>
                <a:t>ТФ (телефония)</a:t>
              </a:r>
              <a:endParaRPr lang="ru-RU" altLang="nl-NL" sz="2000" b="1"/>
            </a:p>
          </p:txBody>
        </p:sp>
        <p:sp>
          <p:nvSpPr>
            <p:cNvPr id="66586" name="_s6159"/>
            <p:cNvSpPr>
              <a:spLocks noChangeArrowheads="1"/>
            </p:cNvSpPr>
            <p:nvPr/>
          </p:nvSpPr>
          <p:spPr bwMode="auto">
            <a:xfrm>
              <a:off x="864" y="231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000" b="1"/>
                <a:t>ФТГ (фототелеграфия)</a:t>
              </a:r>
              <a:endParaRPr lang="ru-RU" altLang="nl-NL" sz="2000" b="1"/>
            </a:p>
          </p:txBody>
        </p:sp>
        <p:sp>
          <p:nvSpPr>
            <p:cNvPr id="66587" name="_s6160"/>
            <p:cNvSpPr>
              <a:spLocks noChangeArrowheads="1"/>
            </p:cNvSpPr>
            <p:nvPr/>
          </p:nvSpPr>
          <p:spPr bwMode="auto">
            <a:xfrm>
              <a:off x="864" y="2745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000" b="1"/>
                <a:t>ТВ (телевидение)</a:t>
              </a:r>
              <a:endParaRPr lang="ru-RU" altLang="nl-NL" sz="2000" b="1"/>
            </a:p>
          </p:txBody>
        </p:sp>
        <p:sp>
          <p:nvSpPr>
            <p:cNvPr id="66588" name="_s6161"/>
            <p:cNvSpPr>
              <a:spLocks noChangeArrowheads="1"/>
            </p:cNvSpPr>
            <p:nvPr/>
          </p:nvSpPr>
          <p:spPr bwMode="auto">
            <a:xfrm>
              <a:off x="864" y="3177"/>
              <a:ext cx="863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000" b="1"/>
                <a:t>ТМ (телеметрия)</a:t>
              </a:r>
              <a:endParaRPr lang="ru-RU" altLang="nl-NL" sz="2000" b="1"/>
            </a:p>
          </p:txBody>
        </p:sp>
        <p:sp>
          <p:nvSpPr>
            <p:cNvPr id="66589" name="_s6162"/>
            <p:cNvSpPr>
              <a:spLocks noChangeArrowheads="1"/>
            </p:cNvSpPr>
            <p:nvPr/>
          </p:nvSpPr>
          <p:spPr bwMode="auto">
            <a:xfrm>
              <a:off x="864" y="3609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000" b="1"/>
                <a:t>ТУ (телеуправление)</a:t>
              </a:r>
              <a:endParaRPr lang="ru-RU" altLang="nl-NL" sz="2000" b="1"/>
            </a:p>
          </p:txBody>
        </p:sp>
        <p:sp>
          <p:nvSpPr>
            <p:cNvPr id="66590" name="_s6163"/>
            <p:cNvSpPr>
              <a:spLocks noChangeArrowheads="1"/>
            </p:cNvSpPr>
            <p:nvPr/>
          </p:nvSpPr>
          <p:spPr bwMode="auto">
            <a:xfrm>
              <a:off x="864" y="4041"/>
              <a:ext cx="863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000" b="1"/>
                <a:t>ПД (передача данных)</a:t>
              </a:r>
              <a:endParaRPr lang="ru-RU" altLang="nl-NL" sz="2000" b="1"/>
            </a:p>
          </p:txBody>
        </p:sp>
        <p:sp>
          <p:nvSpPr>
            <p:cNvPr id="66591" name="_s6164"/>
            <p:cNvSpPr>
              <a:spLocks noChangeArrowheads="1"/>
            </p:cNvSpPr>
            <p:nvPr/>
          </p:nvSpPr>
          <p:spPr bwMode="auto">
            <a:xfrm>
              <a:off x="864" y="447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2000" b="1"/>
                <a:t>ЗиВ (запись и воспроизведение)</a:t>
              </a:r>
              <a:endParaRPr lang="ru-RU" altLang="nl-NL" sz="2000" b="1"/>
            </a:p>
          </p:txBody>
        </p:sp>
      </p:grpSp>
      <p:sp>
        <p:nvSpPr>
          <p:cNvPr id="66592" name="Номер слайда 14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02AEF60-98F8-4C33-B3E8-A3867B3FA3C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14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marL="838200" indent="-838200" eaLnBrk="1" hangingPunct="1"/>
            <a:r>
              <a:rPr lang="ru-RU" altLang="ru-RU" sz="3200" b="1"/>
              <a:t>Каналы связи</a:t>
            </a:r>
            <a:endParaRPr lang="ru-RU" altLang="ru-RU" sz="3200" b="1" i="1"/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75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759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7593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7594" name="Rectangle 1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7595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7596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7597" name="Text Box 14"/>
          <p:cNvSpPr txBox="1">
            <a:spLocks noChangeArrowheads="1"/>
          </p:cNvSpPr>
          <p:nvPr/>
        </p:nvSpPr>
        <p:spPr bwMode="auto">
          <a:xfrm>
            <a:off x="611188" y="1412875"/>
            <a:ext cx="81375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Совокупность устройств и линий связи, которые сигнал проходит последовательно между </a:t>
            </a:r>
            <a:r>
              <a:rPr lang="ru-RU" altLang="ru-RU" sz="2400" i="1">
                <a:solidFill>
                  <a:srgbClr val="003399"/>
                </a:solidFill>
              </a:rPr>
              <a:t>любыми</a:t>
            </a:r>
            <a:r>
              <a:rPr lang="ru-RU" altLang="ru-RU" sz="2400"/>
              <a:t> двумя точками системы связи, называется </a:t>
            </a:r>
            <a:r>
              <a:rPr lang="ru-RU" altLang="ru-RU" sz="2400" i="1">
                <a:solidFill>
                  <a:srgbClr val="003399"/>
                </a:solidFill>
              </a:rPr>
              <a:t>каналом связи</a:t>
            </a:r>
            <a:r>
              <a:rPr lang="ru-RU" altLang="ru-RU" sz="2400"/>
              <a:t>. Таким образом, каналы связи могут соединяться последовательно друг с другом, один канал может входить составной частью в другой канал и т.п. </a:t>
            </a:r>
            <a:endParaRPr lang="ru-RU" altLang="ru-RU" sz="2400"/>
          </a:p>
        </p:txBody>
      </p:sp>
      <p:sp>
        <p:nvSpPr>
          <p:cNvPr id="67598" name="Номер слайда 21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5E89A41-C827-4E6F-9D7E-8FC4547BA56B}" type="slidenum">
              <a:rPr lang="ru-RU" altLang="ru-RU"/>
            </a:fld>
            <a:endParaRPr lang="ru-RU" altLang="ru-RU"/>
          </a:p>
        </p:txBody>
      </p:sp>
      <p:pic>
        <p:nvPicPr>
          <p:cNvPr id="67599" name="Picture 3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60800"/>
            <a:ext cx="8167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1"/>
          <p:cNvSpPr txBox="1">
            <a:spLocks noChangeArrowheads="1"/>
          </p:cNvSpPr>
          <p:nvPr/>
        </p:nvSpPr>
        <p:spPr bwMode="auto">
          <a:xfrm>
            <a:off x="684213" y="4797425"/>
            <a:ext cx="777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где             и                 – соответственно максимальное и минимальное возможные значения сигнала (напряжения или тока)</a:t>
            </a:r>
            <a:endParaRPr lang="ru-RU" altLang="ru-RU"/>
          </a:p>
        </p:txBody>
      </p:sp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7561262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/>
              <a:t>Длительность сигнала         , измеряемая в секундах (с). 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ru-RU" altLang="ru-RU"/>
              <a:t>Любой сигнал можно представить суммой (суперпозицией) гармонических колебаний с определенными частотами, поэтому вторая «габаритная характеристика» – ширина спектра, или полоса частот сигнала         , равная разности наивысшей и низшей частот его гармонических составляющих и измеряемая в герцах (Гц). </a:t>
            </a:r>
            <a:endParaRPr lang="ru-RU" altLang="ru-RU"/>
          </a:p>
          <a:p>
            <a:pPr eaLnBrk="1" hangingPunct="1">
              <a:buFontTx/>
              <a:buAutoNum type="arabicPeriod"/>
            </a:pPr>
            <a:r>
              <a:rPr lang="ru-RU" altLang="ru-RU" i="1"/>
              <a:t> Динамический диапазон,</a:t>
            </a:r>
            <a:r>
              <a:rPr lang="ru-RU" altLang="ru-RU"/>
              <a:t> измеряемый в децибелах (дБ) и определяемый формулой</a:t>
            </a:r>
            <a:endParaRPr lang="ru-RU" altLang="ru-RU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ru-RU" altLang="ru-RU" sz="2800"/>
              <a:t>Сигнал, как «объект транспортировки»</a:t>
            </a:r>
            <a:endParaRPr lang="ru-RU" altLang="ru-RU" sz="280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86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8618" name="Object 9"/>
          <p:cNvGraphicFramePr>
            <a:graphicFrameLocks noChangeAspect="1"/>
          </p:cNvGraphicFramePr>
          <p:nvPr/>
        </p:nvGraphicFramePr>
        <p:xfrm>
          <a:off x="3276600" y="3644900"/>
          <a:ext cx="282098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1383665" imgH="546100" progId="Equation.DSMT4">
                  <p:embed/>
                </p:oleObj>
              </mc:Choice>
              <mc:Fallback>
                <p:oleObj name="" r:id="rId1" imgW="1383665" imgH="546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44900"/>
                        <a:ext cx="2820988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1187450" y="4797425"/>
          <a:ext cx="7159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431800" imgH="241300" progId="Equation.DSMT4">
                  <p:embed/>
                </p:oleObj>
              </mc:Choice>
              <mc:Fallback>
                <p:oleObj name="" r:id="rId3" imgW="431800" imgH="241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797425"/>
                        <a:ext cx="71596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1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8622" name="Object 14"/>
          <p:cNvGraphicFramePr>
            <a:graphicFrameLocks noChangeAspect="1"/>
          </p:cNvGraphicFramePr>
          <p:nvPr/>
        </p:nvGraphicFramePr>
        <p:xfrm>
          <a:off x="2411413" y="4781550"/>
          <a:ext cx="6477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406400" imgH="241300" progId="Equation.DSMT4">
                  <p:embed/>
                </p:oleObj>
              </mc:Choice>
              <mc:Fallback>
                <p:oleObj name="" r:id="rId5" imgW="406400" imgH="241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781550"/>
                        <a:ext cx="6477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3" name="Rectangle 1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8624" name="Object 16"/>
          <p:cNvGraphicFramePr>
            <a:graphicFrameLocks noChangeAspect="1"/>
          </p:cNvGraphicFramePr>
          <p:nvPr/>
        </p:nvGraphicFramePr>
        <p:xfrm>
          <a:off x="755650" y="5875338"/>
          <a:ext cx="194468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876300" imgH="241300" progId="Equation.DSMT4">
                  <p:embed/>
                </p:oleObj>
              </mc:Choice>
              <mc:Fallback>
                <p:oleObj name="" r:id="rId7" imgW="876300" imgH="241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875338"/>
                        <a:ext cx="194468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5" name="Text Box 18"/>
          <p:cNvSpPr txBox="1">
            <a:spLocks noChangeArrowheads="1"/>
          </p:cNvSpPr>
          <p:nvPr/>
        </p:nvSpPr>
        <p:spPr bwMode="auto">
          <a:xfrm>
            <a:off x="2987675" y="5876925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altLang="ru-RU" sz="2400">
                <a:latin typeface="Times New Roman" panose="02020603050405020304" pitchFamily="18" charset="0"/>
              </a:rPr>
              <a:t> объем  сигнала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68626" name="Rectangle 2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8627" name="Object 19"/>
          <p:cNvGraphicFramePr>
            <a:graphicFrameLocks noChangeAspect="1"/>
          </p:cNvGraphicFramePr>
          <p:nvPr/>
        </p:nvGraphicFramePr>
        <p:xfrm>
          <a:off x="3635375" y="1196975"/>
          <a:ext cx="384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9" imgW="190500" imgH="241300" progId="Equation.DSMT4">
                  <p:embed/>
                </p:oleObj>
              </mc:Choice>
              <mc:Fallback>
                <p:oleObj name="" r:id="rId9" imgW="190500" imgH="241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196975"/>
                        <a:ext cx="3841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8" name="Rectangle 2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8629" name="Object 21"/>
          <p:cNvGraphicFramePr>
            <a:graphicFrameLocks noChangeAspect="1"/>
          </p:cNvGraphicFramePr>
          <p:nvPr/>
        </p:nvGraphicFramePr>
        <p:xfrm>
          <a:off x="3563938" y="2301875"/>
          <a:ext cx="4032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1" imgW="203200" imgH="241300" progId="Equation.DSMT4">
                  <p:embed/>
                </p:oleObj>
              </mc:Choice>
              <mc:Fallback>
                <p:oleObj name="" r:id="rId11" imgW="203200" imgH="2413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301875"/>
                        <a:ext cx="4032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0" name="Номер слайда 2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FC04F06-6F59-4DEC-B4E0-A39941BFE8EB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ru-RU" altLang="ru-RU" sz="2800"/>
              <a:t>Канал, как «транспортное средство»</a:t>
            </a:r>
            <a:endParaRPr lang="ru-RU" altLang="ru-RU" sz="2800"/>
          </a:p>
        </p:txBody>
      </p:sp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75612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характеризуется параметрами, аналогичными параметрам сигнала:</a:t>
            </a:r>
            <a:endParaRPr lang="ru-RU" altLang="ru-RU" sz="2000"/>
          </a:p>
          <a:p>
            <a:pPr eaLnBrk="1" hangingPunct="1"/>
            <a:r>
              <a:rPr lang="ru-RU" altLang="ru-RU" sz="2000"/>
              <a:t> – время действия канала        , измеряемое в секундах;</a:t>
            </a:r>
            <a:endParaRPr lang="ru-RU" altLang="ru-RU" sz="2000"/>
          </a:p>
          <a:p>
            <a:pPr eaLnBrk="1" hangingPunct="1"/>
            <a:r>
              <a:rPr lang="ru-RU" altLang="ru-RU" sz="2000"/>
              <a:t> – полоса пропускания канала        , измеряемая в герцах;</a:t>
            </a:r>
            <a:endParaRPr lang="ru-RU" altLang="ru-RU" sz="2000"/>
          </a:p>
          <a:p>
            <a:pPr eaLnBrk="1" hangingPunct="1"/>
            <a:r>
              <a:rPr lang="ru-RU" altLang="ru-RU" sz="2000"/>
              <a:t> – динамический диапазон канала в децибелах, определяемый максимальным и минимальным значениями сигнала, которые могут передаваться по данному каналу:</a:t>
            </a:r>
            <a:endParaRPr lang="ru-RU" altLang="ru-RU" sz="2000"/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96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964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9641" name="Object 10"/>
          <p:cNvGraphicFramePr>
            <a:graphicFrameLocks noChangeAspect="1"/>
          </p:cNvGraphicFramePr>
          <p:nvPr/>
        </p:nvGraphicFramePr>
        <p:xfrm>
          <a:off x="3405188" y="3482975"/>
          <a:ext cx="224631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1" imgW="1383665" imgH="546100" progId="Equation.DSMT4">
                  <p:embed/>
                </p:oleObj>
              </mc:Choice>
              <mc:Fallback>
                <p:oleObj name="" r:id="rId1" imgW="1383665" imgH="546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482975"/>
                        <a:ext cx="2246312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9643" name="Rectangle 1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9644" name="Rectangle 1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9645" name="Object 17"/>
          <p:cNvGraphicFramePr>
            <a:graphicFrameLocks noChangeAspect="1"/>
          </p:cNvGraphicFramePr>
          <p:nvPr/>
        </p:nvGraphicFramePr>
        <p:xfrm>
          <a:off x="714375" y="4365625"/>
          <a:ext cx="202882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914400" imgH="241300" progId="Equation.DSMT4">
                  <p:embed/>
                </p:oleObj>
              </mc:Choice>
              <mc:Fallback>
                <p:oleObj name="" r:id="rId3" imgW="914400" imgH="241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365625"/>
                        <a:ext cx="202882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6" name="Text Box 18"/>
          <p:cNvSpPr txBox="1">
            <a:spLocks noChangeArrowheads="1"/>
          </p:cNvSpPr>
          <p:nvPr/>
        </p:nvSpPr>
        <p:spPr bwMode="auto">
          <a:xfrm>
            <a:off x="2987675" y="4365625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altLang="ru-RU" sz="2400">
                <a:latin typeface="Times New Roman" panose="02020603050405020304" pitchFamily="18" charset="0"/>
              </a:rPr>
              <a:t> объём (ёмкость)  канала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69647" name="Rectangle 1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9648" name="Object 20"/>
          <p:cNvGraphicFramePr>
            <a:graphicFrameLocks noChangeAspect="1"/>
          </p:cNvGraphicFramePr>
          <p:nvPr/>
        </p:nvGraphicFramePr>
        <p:xfrm>
          <a:off x="3851275" y="1844675"/>
          <a:ext cx="3841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190500" imgH="241300" progId="Equation.DSMT4">
                  <p:embed/>
                </p:oleObj>
              </mc:Choice>
              <mc:Fallback>
                <p:oleObj name="" r:id="rId5" imgW="190500" imgH="241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844675"/>
                        <a:ext cx="3841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9" name="Rectangle 2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9650" name="Object 22"/>
          <p:cNvGraphicFramePr>
            <a:graphicFrameLocks noChangeAspect="1"/>
          </p:cNvGraphicFramePr>
          <p:nvPr/>
        </p:nvGraphicFramePr>
        <p:xfrm>
          <a:off x="4359275" y="2157413"/>
          <a:ext cx="4286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215900" imgH="241300" progId="Equation.DSMT4">
                  <p:embed/>
                </p:oleObj>
              </mc:Choice>
              <mc:Fallback>
                <p:oleObj name="" r:id="rId7" imgW="2159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2157413"/>
                        <a:ext cx="4286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1" name="Rectangle 2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69652" name="Object 23"/>
          <p:cNvGraphicFramePr>
            <a:graphicFrameLocks noChangeAspect="1"/>
          </p:cNvGraphicFramePr>
          <p:nvPr/>
        </p:nvGraphicFramePr>
        <p:xfrm>
          <a:off x="755650" y="5229225"/>
          <a:ext cx="12588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9" imgW="533400" imgH="241300" progId="Equation.DSMT4">
                  <p:embed/>
                </p:oleObj>
              </mc:Choice>
              <mc:Fallback>
                <p:oleObj name="" r:id="rId9" imgW="533400" imgH="2413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229225"/>
                        <a:ext cx="12588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3" name="Text Box 25"/>
          <p:cNvSpPr txBox="1">
            <a:spLocks noChangeArrowheads="1"/>
          </p:cNvSpPr>
          <p:nvPr/>
        </p:nvSpPr>
        <p:spPr bwMode="auto">
          <a:xfrm>
            <a:off x="2338388" y="5229225"/>
            <a:ext cx="65547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altLang="ru-RU" sz="2400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rgbClr val="003399"/>
                </a:solidFill>
                <a:latin typeface="Times New Roman" panose="02020603050405020304" pitchFamily="18" charset="0"/>
              </a:rPr>
              <a:t>необходимое условие передачи информации без потерь</a:t>
            </a:r>
            <a:endParaRPr lang="ru-RU" altLang="ru-RU" sz="240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54" name="Номер слайда 22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6E6F7C6-6C35-49AF-B7D4-5321436BF972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57200"/>
            <a:ext cx="6418262" cy="13716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003399"/>
                </a:solidFill>
                <a:sym typeface="Symbol" panose="05050102010706020507" pitchFamily="18" charset="2"/>
              </a:rPr>
              <a:t> </a:t>
            </a:r>
            <a:r>
              <a:rPr lang="ru-RU" altLang="ru-RU" sz="2800">
                <a:solidFill>
                  <a:srgbClr val="003399"/>
                </a:solidFill>
              </a:rPr>
              <a:t>необходимое условие передачи информации без потерь</a:t>
            </a:r>
            <a:endParaRPr lang="ru-RU" altLang="ru-RU" sz="2800">
              <a:solidFill>
                <a:srgbClr val="003399"/>
              </a:solidFill>
            </a:endParaRPr>
          </a:p>
        </p:txBody>
      </p:sp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0660" name="Rectangle 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066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066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066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0665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0666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0667" name="Rectangle 1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0668" name="Rectangle 1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0669" name="Rectangle 2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70670" name="Picture 2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4975"/>
            <a:ext cx="35290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87513"/>
            <a:ext cx="38163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67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684213" y="620713"/>
          <a:ext cx="14398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0" name="" r:id="rId3" imgW="533400" imgH="241300" progId="Equation.DSMT4">
                  <p:embed/>
                </p:oleObj>
              </mc:Choice>
              <mc:Fallback>
                <p:oleObj name="" r:id="rId3" imgW="533400" imgH="241300" progId="Equation.DSMT4">
                  <p:embed/>
                  <p:pic>
                    <p:nvPicPr>
                      <p:cNvPr id="0" name="Object 2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620713"/>
                        <a:ext cx="1439862" cy="65087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3" name="Text Box 29"/>
          <p:cNvSpPr txBox="1">
            <a:spLocks noChangeArrowheads="1"/>
          </p:cNvSpPr>
          <p:nvPr/>
        </p:nvSpPr>
        <p:spPr bwMode="auto">
          <a:xfrm>
            <a:off x="684213" y="4941888"/>
            <a:ext cx="77041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900">
                <a:solidFill>
                  <a:srgbClr val="FF0000"/>
                </a:solidFill>
              </a:rPr>
              <a:t>возможен «обмен» одних параметров сигнала на другие!</a:t>
            </a:r>
            <a:endParaRPr lang="ru-RU" altLang="ru-RU" sz="19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 sz="1900">
                <a:solidFill>
                  <a:srgbClr val="FF0000"/>
                </a:solidFill>
              </a:rPr>
              <a:t>длительность на полосу (ускоренная или замедленная передача) </a:t>
            </a:r>
            <a:endParaRPr lang="ru-RU" altLang="ru-RU" sz="19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altLang="ru-RU" sz="1900">
                <a:solidFill>
                  <a:srgbClr val="FF0000"/>
                </a:solidFill>
              </a:rPr>
              <a:t>динамический диапазон на время или полосу (кодирование, ИКМ) </a:t>
            </a:r>
            <a:endParaRPr lang="ru-RU" altLang="ru-RU" sz="1900">
              <a:solidFill>
                <a:srgbClr val="FF0000"/>
              </a:solidFill>
            </a:endParaRPr>
          </a:p>
        </p:txBody>
      </p:sp>
      <p:graphicFrame>
        <p:nvGraphicFramePr>
          <p:cNvPr id="70674" name="Object 30"/>
          <p:cNvGraphicFramePr>
            <a:graphicFrameLocks noChangeAspect="1"/>
          </p:cNvGraphicFramePr>
          <p:nvPr/>
        </p:nvGraphicFramePr>
        <p:xfrm>
          <a:off x="4179888" y="2997200"/>
          <a:ext cx="5873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5" imgW="114300" imgH="139700" progId="Equation.DSMT4">
                  <p:embed/>
                </p:oleObj>
              </mc:Choice>
              <mc:Fallback>
                <p:oleObj name="" r:id="rId5" imgW="114300" imgH="1397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2997200"/>
                        <a:ext cx="5873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5" name="Номер слайда 19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E973819-DC90-4942-8DF9-4518D85DA66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68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68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68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688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689" name="Rectangle 1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690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1691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pSp>
        <p:nvGrpSpPr>
          <p:cNvPr id="7170" name="Organization Chart 34"/>
          <p:cNvGrpSpPr/>
          <p:nvPr/>
        </p:nvGrpSpPr>
        <p:grpSpPr bwMode="auto">
          <a:xfrm>
            <a:off x="457200" y="476250"/>
            <a:ext cx="8229600" cy="5976938"/>
            <a:chOff x="288" y="1017"/>
            <a:chExt cx="3168" cy="3308"/>
          </a:xfrm>
        </p:grpSpPr>
        <p:sp>
          <p:nvSpPr>
            <p:cNvPr id="71693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88" y="1017"/>
              <a:ext cx="3168" cy="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altLang="zh-CN">
                <a:ea typeface="SimSun" panose="02010600030101010101" pitchFamily="2" charset="-122"/>
              </a:endParaRPr>
            </a:p>
          </p:txBody>
        </p:sp>
        <p:cxnSp>
          <p:nvCxnSpPr>
            <p:cNvPr id="71694" name="_s7172"/>
            <p:cNvCxnSpPr>
              <a:cxnSpLocks noChangeShapeType="1"/>
              <a:stCxn id="71720" idx="3"/>
              <a:endCxn id="71711" idx="2"/>
            </p:cNvCxnSpPr>
            <p:nvPr/>
          </p:nvCxnSpPr>
          <p:spPr bwMode="auto">
            <a:xfrm flipV="1">
              <a:off x="2880" y="2169"/>
              <a:ext cx="144" cy="2012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5" name="_s7173"/>
            <p:cNvCxnSpPr>
              <a:cxnSpLocks noChangeShapeType="1"/>
              <a:stCxn id="71719" idx="3"/>
              <a:endCxn id="71711" idx="2"/>
            </p:cNvCxnSpPr>
            <p:nvPr/>
          </p:nvCxnSpPr>
          <p:spPr bwMode="auto">
            <a:xfrm flipV="1">
              <a:off x="2880" y="2169"/>
              <a:ext cx="144" cy="1582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6" name="_s7174"/>
            <p:cNvCxnSpPr>
              <a:cxnSpLocks noChangeShapeType="1"/>
              <a:stCxn id="71718" idx="3"/>
              <a:endCxn id="71711" idx="2"/>
            </p:cNvCxnSpPr>
            <p:nvPr/>
          </p:nvCxnSpPr>
          <p:spPr bwMode="auto">
            <a:xfrm flipV="1">
              <a:off x="2880" y="2169"/>
              <a:ext cx="144" cy="1151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7" name="_s7175"/>
            <p:cNvCxnSpPr>
              <a:cxnSpLocks noChangeShapeType="1"/>
              <a:stCxn id="71717" idx="3"/>
              <a:endCxn id="71711" idx="2"/>
            </p:cNvCxnSpPr>
            <p:nvPr/>
          </p:nvCxnSpPr>
          <p:spPr bwMode="auto">
            <a:xfrm flipV="1">
              <a:off x="2880" y="2169"/>
              <a:ext cx="144" cy="719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8" name="_s7176"/>
            <p:cNvCxnSpPr>
              <a:cxnSpLocks noChangeShapeType="1"/>
              <a:stCxn id="71716" idx="3"/>
              <a:endCxn id="71711" idx="2"/>
            </p:cNvCxnSpPr>
            <p:nvPr/>
          </p:nvCxnSpPr>
          <p:spPr bwMode="auto">
            <a:xfrm flipV="1">
              <a:off x="2880" y="2169"/>
              <a:ext cx="144" cy="28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9" name="_s7177"/>
            <p:cNvCxnSpPr>
              <a:cxnSpLocks noChangeShapeType="1"/>
              <a:stCxn id="71715" idx="1"/>
              <a:endCxn id="71710" idx="2"/>
            </p:cNvCxnSpPr>
            <p:nvPr/>
          </p:nvCxnSpPr>
          <p:spPr bwMode="auto">
            <a:xfrm rot="10800000">
              <a:off x="720" y="2169"/>
              <a:ext cx="144" cy="1582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0" name="_s7178"/>
            <p:cNvCxnSpPr>
              <a:cxnSpLocks noChangeShapeType="1"/>
              <a:stCxn id="71714" idx="1"/>
              <a:endCxn id="71710" idx="2"/>
            </p:cNvCxnSpPr>
            <p:nvPr/>
          </p:nvCxnSpPr>
          <p:spPr bwMode="auto">
            <a:xfrm rot="10800000">
              <a:off x="720" y="2169"/>
              <a:ext cx="144" cy="1151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1" name="_s7179"/>
            <p:cNvCxnSpPr>
              <a:cxnSpLocks noChangeShapeType="1"/>
              <a:stCxn id="71713" idx="1"/>
              <a:endCxn id="71710" idx="2"/>
            </p:cNvCxnSpPr>
            <p:nvPr/>
          </p:nvCxnSpPr>
          <p:spPr bwMode="auto">
            <a:xfrm rot="10800000">
              <a:off x="720" y="2169"/>
              <a:ext cx="144" cy="719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2" name="_s7180"/>
            <p:cNvCxnSpPr>
              <a:cxnSpLocks noChangeShapeType="1"/>
              <a:stCxn id="71712" idx="1"/>
              <a:endCxn id="71710" idx="2"/>
            </p:cNvCxnSpPr>
            <p:nvPr/>
          </p:nvCxnSpPr>
          <p:spPr bwMode="auto">
            <a:xfrm rot="10800000">
              <a:off x="720" y="2169"/>
              <a:ext cx="144" cy="288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3" name="_s7181"/>
            <p:cNvCxnSpPr>
              <a:cxnSpLocks noChangeShapeType="1"/>
              <a:stCxn id="71711" idx="1"/>
              <a:endCxn id="71709" idx="2"/>
            </p:cNvCxnSpPr>
            <p:nvPr/>
          </p:nvCxnSpPr>
          <p:spPr bwMode="auto">
            <a:xfrm rot="10800000">
              <a:off x="1872" y="1737"/>
              <a:ext cx="720" cy="289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4" name="_s7182"/>
            <p:cNvCxnSpPr>
              <a:cxnSpLocks noChangeShapeType="1"/>
              <a:stCxn id="71710" idx="3"/>
              <a:endCxn id="71709" idx="2"/>
            </p:cNvCxnSpPr>
            <p:nvPr/>
          </p:nvCxnSpPr>
          <p:spPr bwMode="auto">
            <a:xfrm flipV="1">
              <a:off x="1152" y="1737"/>
              <a:ext cx="720" cy="289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5" name="_s7183"/>
            <p:cNvCxnSpPr>
              <a:cxnSpLocks noChangeShapeType="1"/>
              <a:stCxn id="71709" idx="0"/>
              <a:endCxn id="71707" idx="2"/>
            </p:cNvCxnSpPr>
            <p:nvPr/>
          </p:nvCxnSpPr>
          <p:spPr bwMode="auto">
            <a:xfrm rot="5400000" flipH="1">
              <a:off x="1512" y="1089"/>
              <a:ext cx="144" cy="576"/>
            </a:xfrm>
            <a:prstGeom prst="bentConnector3">
              <a:avLst>
                <a:gd name="adj1" fmla="val 45000"/>
              </a:avLst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06" name="_s7184"/>
            <p:cNvCxnSpPr>
              <a:cxnSpLocks noChangeShapeType="1"/>
              <a:stCxn id="71708" idx="0"/>
              <a:endCxn id="71707" idx="2"/>
            </p:cNvCxnSpPr>
            <p:nvPr/>
          </p:nvCxnSpPr>
          <p:spPr bwMode="auto">
            <a:xfrm rot="-5400000">
              <a:off x="936" y="1089"/>
              <a:ext cx="144" cy="576"/>
            </a:xfrm>
            <a:prstGeom prst="bentConnector3">
              <a:avLst>
                <a:gd name="adj1" fmla="val 45000"/>
              </a:avLst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07" name="_s7185"/>
            <p:cNvSpPr>
              <a:spLocks noChangeArrowheads="1"/>
            </p:cNvSpPr>
            <p:nvPr/>
          </p:nvSpPr>
          <p:spPr bwMode="auto">
            <a:xfrm>
              <a:off x="864" y="1017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 b="1" i="1"/>
                <a:t>Каналы связи</a:t>
              </a:r>
              <a:endParaRPr lang="ru-RU" altLang="nl-NL" sz="1300" b="1" i="1"/>
            </a:p>
          </p:txBody>
        </p:sp>
        <p:sp>
          <p:nvSpPr>
            <p:cNvPr id="71708" name="_s7186"/>
            <p:cNvSpPr>
              <a:spLocks noChangeArrowheads="1"/>
            </p:cNvSpPr>
            <p:nvPr/>
          </p:nvSpPr>
          <p:spPr bwMode="auto">
            <a:xfrm>
              <a:off x="288" y="1449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По назначению</a:t>
              </a:r>
              <a:endParaRPr lang="ru-RU" altLang="nl-NL" sz="1300"/>
            </a:p>
            <a:p>
              <a:pPr algn="ctr"/>
              <a:r>
                <a:rPr lang="ru-RU" altLang="nl-NL" sz="1100"/>
                <a:t>(ТГ,ТФ,ФТГ,ТВ,ТМ,ТУ,ПД,ЗиВ)</a:t>
              </a:r>
              <a:endParaRPr lang="ru-RU" altLang="nl-NL" sz="1100"/>
            </a:p>
          </p:txBody>
        </p:sp>
        <p:sp>
          <p:nvSpPr>
            <p:cNvPr id="71709" name="_s7187"/>
            <p:cNvSpPr>
              <a:spLocks noChangeArrowheads="1"/>
            </p:cNvSpPr>
            <p:nvPr/>
          </p:nvSpPr>
          <p:spPr bwMode="auto">
            <a:xfrm>
              <a:off x="1440" y="1449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По виду используемой </a:t>
              </a:r>
              <a:endParaRPr lang="ru-RU" altLang="nl-NL" sz="1300"/>
            </a:p>
            <a:p>
              <a:pPr algn="ctr"/>
              <a:r>
                <a:rPr lang="ru-RU" altLang="nl-NL" sz="1300"/>
                <a:t>среды</a:t>
              </a:r>
              <a:endParaRPr lang="ru-RU" altLang="nl-NL" sz="1300"/>
            </a:p>
          </p:txBody>
        </p:sp>
        <p:sp>
          <p:nvSpPr>
            <p:cNvPr id="71710" name="_s7188"/>
            <p:cNvSpPr>
              <a:spLocks noChangeArrowheads="1"/>
            </p:cNvSpPr>
            <p:nvPr/>
          </p:nvSpPr>
          <p:spPr bwMode="auto">
            <a:xfrm>
              <a:off x="288" y="188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Проводные</a:t>
              </a:r>
              <a:endParaRPr lang="ru-RU" altLang="nl-NL" sz="1300"/>
            </a:p>
          </p:txBody>
        </p:sp>
        <p:sp>
          <p:nvSpPr>
            <p:cNvPr id="71711" name="_s7189"/>
            <p:cNvSpPr>
              <a:spLocks noChangeArrowheads="1"/>
            </p:cNvSpPr>
            <p:nvPr/>
          </p:nvSpPr>
          <p:spPr bwMode="auto">
            <a:xfrm>
              <a:off x="2592" y="1881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Радиоканалы</a:t>
              </a:r>
              <a:endParaRPr lang="ru-RU" altLang="nl-NL" sz="1300"/>
            </a:p>
          </p:txBody>
        </p:sp>
        <p:sp>
          <p:nvSpPr>
            <p:cNvPr id="71712" name="_s7190"/>
            <p:cNvSpPr>
              <a:spLocks noChangeArrowheads="1"/>
            </p:cNvSpPr>
            <p:nvPr/>
          </p:nvSpPr>
          <p:spPr bwMode="auto">
            <a:xfrm>
              <a:off x="864" y="2313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Воздушные</a:t>
              </a:r>
              <a:endParaRPr lang="ru-RU" altLang="nl-NL" sz="1300"/>
            </a:p>
          </p:txBody>
        </p:sp>
        <p:sp>
          <p:nvSpPr>
            <p:cNvPr id="71713" name="_s7191"/>
            <p:cNvSpPr>
              <a:spLocks noChangeArrowheads="1"/>
            </p:cNvSpPr>
            <p:nvPr/>
          </p:nvSpPr>
          <p:spPr bwMode="auto">
            <a:xfrm>
              <a:off x="864" y="2745"/>
              <a:ext cx="864" cy="28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Кабельные</a:t>
              </a:r>
              <a:endParaRPr lang="ru-RU" altLang="nl-NL" sz="1300"/>
            </a:p>
          </p:txBody>
        </p:sp>
        <p:sp>
          <p:nvSpPr>
            <p:cNvPr id="71714" name="_s7192"/>
            <p:cNvSpPr>
              <a:spLocks noChangeArrowheads="1"/>
            </p:cNvSpPr>
            <p:nvPr/>
          </p:nvSpPr>
          <p:spPr bwMode="auto">
            <a:xfrm>
              <a:off x="864" y="3176"/>
              <a:ext cx="864" cy="28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Волноводные</a:t>
              </a:r>
              <a:endParaRPr lang="ru-RU" altLang="nl-NL" sz="1300"/>
            </a:p>
          </p:txBody>
        </p:sp>
        <p:sp>
          <p:nvSpPr>
            <p:cNvPr id="71715" name="_s7193"/>
            <p:cNvSpPr>
              <a:spLocks noChangeArrowheads="1"/>
            </p:cNvSpPr>
            <p:nvPr/>
          </p:nvSpPr>
          <p:spPr bwMode="auto">
            <a:xfrm>
              <a:off x="864" y="3607"/>
              <a:ext cx="863" cy="28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Световодные</a:t>
              </a:r>
              <a:endParaRPr lang="ru-RU" altLang="nl-NL" sz="1300"/>
            </a:p>
          </p:txBody>
        </p:sp>
        <p:sp>
          <p:nvSpPr>
            <p:cNvPr id="71716" name="_s7194"/>
            <p:cNvSpPr>
              <a:spLocks noChangeArrowheads="1"/>
            </p:cNvSpPr>
            <p:nvPr/>
          </p:nvSpPr>
          <p:spPr bwMode="auto">
            <a:xfrm>
              <a:off x="2017" y="2313"/>
              <a:ext cx="863" cy="28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Спутниковые</a:t>
              </a:r>
              <a:endParaRPr lang="ru-RU" altLang="nl-NL" sz="1300"/>
            </a:p>
          </p:txBody>
        </p:sp>
        <p:sp>
          <p:nvSpPr>
            <p:cNvPr id="71717" name="_s7195"/>
            <p:cNvSpPr>
              <a:spLocks noChangeArrowheads="1"/>
            </p:cNvSpPr>
            <p:nvPr/>
          </p:nvSpPr>
          <p:spPr bwMode="auto">
            <a:xfrm>
              <a:off x="2017" y="2745"/>
              <a:ext cx="863" cy="28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Тропосферные</a:t>
              </a:r>
              <a:endParaRPr lang="ru-RU" altLang="nl-NL" sz="1300"/>
            </a:p>
          </p:txBody>
        </p:sp>
        <p:sp>
          <p:nvSpPr>
            <p:cNvPr id="71718" name="_s7196"/>
            <p:cNvSpPr>
              <a:spLocks noChangeArrowheads="1"/>
            </p:cNvSpPr>
            <p:nvPr/>
          </p:nvSpPr>
          <p:spPr bwMode="auto">
            <a:xfrm>
              <a:off x="2017" y="3176"/>
              <a:ext cx="863" cy="28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Ионосферные</a:t>
              </a:r>
              <a:endParaRPr lang="ru-RU" altLang="nl-NL" sz="1300"/>
            </a:p>
          </p:txBody>
        </p:sp>
        <p:sp>
          <p:nvSpPr>
            <p:cNvPr id="71719" name="_s7197"/>
            <p:cNvSpPr>
              <a:spLocks noChangeArrowheads="1"/>
            </p:cNvSpPr>
            <p:nvPr/>
          </p:nvSpPr>
          <p:spPr bwMode="auto">
            <a:xfrm>
              <a:off x="2016" y="3607"/>
              <a:ext cx="864" cy="28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Метеорные</a:t>
              </a:r>
              <a:endParaRPr lang="ru-RU" altLang="nl-NL" sz="1300"/>
            </a:p>
          </p:txBody>
        </p:sp>
        <p:sp>
          <p:nvSpPr>
            <p:cNvPr id="71720" name="_s7198"/>
            <p:cNvSpPr>
              <a:spLocks noChangeArrowheads="1"/>
            </p:cNvSpPr>
            <p:nvPr/>
          </p:nvSpPr>
          <p:spPr bwMode="auto">
            <a:xfrm>
              <a:off x="2017" y="4038"/>
              <a:ext cx="863" cy="28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altLang="nl-NL" sz="1300"/>
                <a:t>Акустические</a:t>
              </a:r>
              <a:endParaRPr lang="ru-RU" altLang="nl-NL" sz="1300"/>
            </a:p>
          </p:txBody>
        </p:sp>
      </p:grpSp>
      <p:sp>
        <p:nvSpPr>
          <p:cNvPr id="71721" name="Номер слайда 13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7C51AD8-6D43-4B3E-8EAA-C1994D550D0F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717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79388" y="4221163"/>
            <a:ext cx="8610600" cy="2301875"/>
            <a:chOff x="96" y="2640"/>
            <a:chExt cx="5424" cy="1450"/>
          </a:xfrm>
        </p:grpSpPr>
        <p:sp>
          <p:nvSpPr>
            <p:cNvPr id="72706" name="Rectangle 3"/>
            <p:cNvSpPr>
              <a:spLocks noChangeArrowheads="1"/>
            </p:cNvSpPr>
            <p:nvPr/>
          </p:nvSpPr>
          <p:spPr bwMode="auto">
            <a:xfrm>
              <a:off x="2064" y="2640"/>
              <a:ext cx="6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 altLang="ru-RU" sz="20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707" name="Rectangle 4"/>
            <p:cNvSpPr>
              <a:spLocks noChangeArrowheads="1"/>
            </p:cNvSpPr>
            <p:nvPr/>
          </p:nvSpPr>
          <p:spPr bwMode="auto">
            <a:xfrm>
              <a:off x="1104" y="3072"/>
              <a:ext cx="301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/>
                <a:t>По типу входного и выходного сигнала</a:t>
              </a:r>
              <a:endParaRPr lang="ru-RU" altLang="ru-RU" sz="2000"/>
            </a:p>
          </p:txBody>
        </p:sp>
        <p:sp>
          <p:nvSpPr>
            <p:cNvPr id="72708" name="Line 5"/>
            <p:cNvSpPr>
              <a:spLocks noChangeShapeType="1"/>
            </p:cNvSpPr>
            <p:nvPr/>
          </p:nvSpPr>
          <p:spPr bwMode="auto">
            <a:xfrm>
              <a:off x="2448" y="28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2709" name="Rectangle 6"/>
            <p:cNvSpPr>
              <a:spLocks noChangeArrowheads="1"/>
            </p:cNvSpPr>
            <p:nvPr/>
          </p:nvSpPr>
          <p:spPr bwMode="auto">
            <a:xfrm>
              <a:off x="96" y="3648"/>
              <a:ext cx="12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000"/>
                <a:t>Непрерывный</a:t>
              </a:r>
              <a:endParaRPr lang="ru-RU" altLang="ru-RU" sz="2000"/>
            </a:p>
            <a:p>
              <a:r>
                <a:rPr lang="ru-RU" altLang="ru-RU" sz="2000"/>
                <a:t>(аналоговый)</a:t>
              </a:r>
              <a:endParaRPr lang="ru-RU" altLang="ru-RU" sz="2000"/>
            </a:p>
          </p:txBody>
        </p:sp>
        <p:sp>
          <p:nvSpPr>
            <p:cNvPr id="72710" name="Rectangle 7"/>
            <p:cNvSpPr>
              <a:spLocks noChangeArrowheads="1"/>
            </p:cNvSpPr>
            <p:nvPr/>
          </p:nvSpPr>
          <p:spPr bwMode="auto">
            <a:xfrm>
              <a:off x="1488" y="3648"/>
              <a:ext cx="10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/>
                <a:t>Дискретный</a:t>
              </a:r>
              <a:endParaRPr lang="ru-RU" altLang="ru-RU" sz="2000"/>
            </a:p>
          </p:txBody>
        </p:sp>
        <p:sp>
          <p:nvSpPr>
            <p:cNvPr id="72711" name="Rectangle 8"/>
            <p:cNvSpPr>
              <a:spLocks noChangeArrowheads="1"/>
            </p:cNvSpPr>
            <p:nvPr/>
          </p:nvSpPr>
          <p:spPr bwMode="auto">
            <a:xfrm>
              <a:off x="2736" y="3648"/>
              <a:ext cx="124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000"/>
                <a:t>Непрерывно-</a:t>
              </a:r>
              <a:endParaRPr lang="ru-RU" altLang="ru-RU" sz="2000"/>
            </a:p>
            <a:p>
              <a:r>
                <a:rPr lang="ru-RU" altLang="ru-RU" sz="2000"/>
                <a:t>дискретный</a:t>
              </a:r>
              <a:endParaRPr lang="ru-RU" altLang="ru-RU" sz="2000"/>
            </a:p>
          </p:txBody>
        </p:sp>
        <p:sp>
          <p:nvSpPr>
            <p:cNvPr id="72712" name="Rectangle 9"/>
            <p:cNvSpPr>
              <a:spLocks noChangeArrowheads="1"/>
            </p:cNvSpPr>
            <p:nvPr/>
          </p:nvSpPr>
          <p:spPr bwMode="auto">
            <a:xfrm>
              <a:off x="4176" y="3600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000"/>
                <a:t>Дискретно-</a:t>
              </a:r>
              <a:endParaRPr lang="ru-RU" altLang="ru-RU" sz="2000"/>
            </a:p>
            <a:p>
              <a:r>
                <a:rPr lang="ru-RU" altLang="ru-RU" sz="2000"/>
                <a:t>непрерывный</a:t>
              </a:r>
              <a:endParaRPr lang="ru-RU" altLang="ru-RU" sz="2000"/>
            </a:p>
          </p:txBody>
        </p:sp>
        <p:cxnSp>
          <p:nvCxnSpPr>
            <p:cNvPr id="72713" name="AutoShape 10"/>
            <p:cNvCxnSpPr>
              <a:cxnSpLocks noChangeShapeType="1"/>
              <a:stCxn id="72707" idx="2"/>
              <a:endCxn id="72710" idx="0"/>
            </p:cNvCxnSpPr>
            <p:nvPr/>
          </p:nvCxnSpPr>
          <p:spPr bwMode="auto">
            <a:xfrm flipH="1">
              <a:off x="1991" y="3324"/>
              <a:ext cx="619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4" name="AutoShape 11"/>
            <p:cNvCxnSpPr>
              <a:cxnSpLocks noChangeShapeType="1"/>
              <a:stCxn id="72707" idx="2"/>
              <a:endCxn id="72711" idx="0"/>
            </p:cNvCxnSpPr>
            <p:nvPr/>
          </p:nvCxnSpPr>
          <p:spPr bwMode="auto">
            <a:xfrm>
              <a:off x="2610" y="3324"/>
              <a:ext cx="750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5" name="AutoShape 12"/>
            <p:cNvCxnSpPr>
              <a:cxnSpLocks noChangeShapeType="1"/>
              <a:stCxn id="72707" idx="2"/>
              <a:endCxn id="72709" idx="0"/>
            </p:cNvCxnSpPr>
            <p:nvPr/>
          </p:nvCxnSpPr>
          <p:spPr bwMode="auto">
            <a:xfrm flipH="1">
              <a:off x="744" y="3324"/>
              <a:ext cx="1866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6" name="AutoShape 13"/>
            <p:cNvCxnSpPr>
              <a:cxnSpLocks noChangeShapeType="1"/>
              <a:stCxn id="72707" idx="2"/>
              <a:endCxn id="72712" idx="0"/>
            </p:cNvCxnSpPr>
            <p:nvPr/>
          </p:nvCxnSpPr>
          <p:spPr bwMode="auto">
            <a:xfrm>
              <a:off x="2610" y="3324"/>
              <a:ext cx="2238" cy="2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2717" name="Rectangle 15"/>
          <p:cNvSpPr>
            <a:spLocks noChangeArrowheads="1"/>
          </p:cNvSpPr>
          <p:nvPr/>
        </p:nvSpPr>
        <p:spPr bwMode="auto">
          <a:xfrm>
            <a:off x="2700338" y="981075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По характеру связи входа и выхода</a:t>
            </a:r>
            <a:endParaRPr lang="ru-RU" altLang="ru-RU" sz="2000"/>
          </a:p>
        </p:txBody>
      </p:sp>
      <p:sp>
        <p:nvSpPr>
          <p:cNvPr id="72718" name="Rectangle 16"/>
          <p:cNvSpPr>
            <a:spLocks noChangeArrowheads="1"/>
          </p:cNvSpPr>
          <p:nvPr/>
        </p:nvSpPr>
        <p:spPr bwMode="auto">
          <a:xfrm>
            <a:off x="3492500" y="404813"/>
            <a:ext cx="1058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i="1" u="sng">
                <a:latin typeface="Times New Roman" panose="02020603050405020304" pitchFamily="18" charset="0"/>
              </a:rPr>
              <a:t>Каналы</a:t>
            </a:r>
            <a:endParaRPr lang="ru-RU" altLang="ru-RU" sz="2000" b="1" i="1" u="sng">
              <a:latin typeface="Times New Roman" panose="02020603050405020304" pitchFamily="18" charset="0"/>
            </a:endParaRPr>
          </a:p>
        </p:txBody>
      </p:sp>
      <p:sp>
        <p:nvSpPr>
          <p:cNvPr id="72719" name="Rectangle 17"/>
          <p:cNvSpPr>
            <a:spLocks noChangeArrowheads="1"/>
          </p:cNvSpPr>
          <p:nvPr/>
        </p:nvSpPr>
        <p:spPr bwMode="auto">
          <a:xfrm>
            <a:off x="533400" y="2070100"/>
            <a:ext cx="1377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/>
              <a:t>Линейные</a:t>
            </a:r>
            <a:endParaRPr lang="ru-RU" altLang="ru-RU" sz="2000"/>
          </a:p>
        </p:txBody>
      </p:sp>
      <p:sp>
        <p:nvSpPr>
          <p:cNvPr id="72720" name="Rectangle 18"/>
          <p:cNvSpPr>
            <a:spLocks noChangeArrowheads="1"/>
          </p:cNvSpPr>
          <p:nvPr/>
        </p:nvSpPr>
        <p:spPr bwMode="auto">
          <a:xfrm>
            <a:off x="2133600" y="2070100"/>
            <a:ext cx="1684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/>
              <a:t>Нелинейные</a:t>
            </a:r>
            <a:endParaRPr lang="ru-RU" altLang="ru-RU" sz="2000"/>
          </a:p>
        </p:txBody>
      </p:sp>
      <p:sp>
        <p:nvSpPr>
          <p:cNvPr id="72721" name="Rectangle 19"/>
          <p:cNvSpPr>
            <a:spLocks noChangeArrowheads="1"/>
          </p:cNvSpPr>
          <p:nvPr/>
        </p:nvSpPr>
        <p:spPr bwMode="auto">
          <a:xfrm>
            <a:off x="3886200" y="2095500"/>
            <a:ext cx="152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/>
              <a:t>Случайные</a:t>
            </a:r>
            <a:endParaRPr lang="ru-RU" altLang="ru-RU" sz="2000"/>
          </a:p>
        </p:txBody>
      </p:sp>
      <p:sp>
        <p:nvSpPr>
          <p:cNvPr id="72722" name="Rectangle 20"/>
          <p:cNvSpPr>
            <a:spLocks noChangeArrowheads="1"/>
          </p:cNvSpPr>
          <p:nvPr/>
        </p:nvSpPr>
        <p:spPr bwMode="auto">
          <a:xfrm>
            <a:off x="5219700" y="2492375"/>
            <a:ext cx="2654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/>
              <a:t>Детерминированные</a:t>
            </a:r>
            <a:endParaRPr lang="ru-RU" altLang="ru-RU" sz="2000"/>
          </a:p>
        </p:txBody>
      </p:sp>
      <p:sp>
        <p:nvSpPr>
          <p:cNvPr id="72723" name="Line 21"/>
          <p:cNvSpPr>
            <a:spLocks noChangeShapeType="1"/>
          </p:cNvSpPr>
          <p:nvPr/>
        </p:nvSpPr>
        <p:spPr bwMode="auto">
          <a:xfrm>
            <a:off x="4067175" y="692150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3" name="Group 26"/>
          <p:cNvGrpSpPr/>
          <p:nvPr/>
        </p:nvGrpSpPr>
        <p:grpSpPr bwMode="auto">
          <a:xfrm>
            <a:off x="457200" y="2441575"/>
            <a:ext cx="7467600" cy="2070100"/>
            <a:chOff x="288" y="1538"/>
            <a:chExt cx="4704" cy="1304"/>
          </a:xfrm>
        </p:grpSpPr>
        <p:sp>
          <p:nvSpPr>
            <p:cNvPr id="72725" name="Rectangle 27"/>
            <p:cNvSpPr>
              <a:spLocks noChangeArrowheads="1"/>
            </p:cNvSpPr>
            <p:nvPr/>
          </p:nvSpPr>
          <p:spPr bwMode="auto">
            <a:xfrm>
              <a:off x="2256" y="1538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 b="1" i="1" u="sng">
                  <a:latin typeface="Times New Roman" panose="02020603050405020304" pitchFamily="18" charset="0"/>
                </a:rPr>
                <a:t>Каналы</a:t>
              </a:r>
              <a:endParaRPr lang="ru-RU" altLang="ru-RU" sz="2000" b="1" i="1" u="sng">
                <a:latin typeface="Times New Roman" panose="02020603050405020304" pitchFamily="18" charset="0"/>
              </a:endParaRPr>
            </a:p>
          </p:txBody>
        </p:sp>
        <p:sp>
          <p:nvSpPr>
            <p:cNvPr id="72726" name="Rectangle 28"/>
            <p:cNvSpPr>
              <a:spLocks noChangeArrowheads="1"/>
            </p:cNvSpPr>
            <p:nvPr/>
          </p:nvSpPr>
          <p:spPr bwMode="auto">
            <a:xfrm>
              <a:off x="912" y="1872"/>
              <a:ext cx="31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/>
                <a:t>По количеству независимых переменных</a:t>
              </a:r>
              <a:endParaRPr lang="ru-RU" altLang="ru-RU" sz="2000"/>
            </a:p>
          </p:txBody>
        </p:sp>
        <p:sp>
          <p:nvSpPr>
            <p:cNvPr id="72727" name="Rectangle 29"/>
            <p:cNvSpPr>
              <a:spLocks noChangeArrowheads="1"/>
            </p:cNvSpPr>
            <p:nvPr/>
          </p:nvSpPr>
          <p:spPr bwMode="auto">
            <a:xfrm>
              <a:off x="288" y="2592"/>
              <a:ext cx="9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000"/>
                <a:t>Временные</a:t>
              </a:r>
              <a:endParaRPr lang="ru-RU" altLang="ru-RU" sz="2000"/>
            </a:p>
          </p:txBody>
        </p:sp>
        <p:sp>
          <p:nvSpPr>
            <p:cNvPr id="72728" name="Rectangle 30"/>
            <p:cNvSpPr>
              <a:spLocks noChangeArrowheads="1"/>
            </p:cNvSpPr>
            <p:nvPr/>
          </p:nvSpPr>
          <p:spPr bwMode="auto">
            <a:xfrm>
              <a:off x="2496" y="2352"/>
              <a:ext cx="2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000"/>
                <a:t>Пространственно-временные</a:t>
              </a:r>
              <a:endParaRPr lang="ru-RU" altLang="ru-RU" sz="2000"/>
            </a:p>
          </p:txBody>
        </p:sp>
        <p:sp>
          <p:nvSpPr>
            <p:cNvPr id="72729" name="Line 31"/>
            <p:cNvSpPr>
              <a:spLocks noChangeShapeType="1"/>
            </p:cNvSpPr>
            <p:nvPr/>
          </p:nvSpPr>
          <p:spPr bwMode="auto">
            <a:xfrm>
              <a:off x="2544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cxnSp>
          <p:nvCxnSpPr>
            <p:cNvPr id="72730" name="AutoShape 32"/>
            <p:cNvCxnSpPr>
              <a:cxnSpLocks noChangeShapeType="1"/>
              <a:stCxn id="72726" idx="2"/>
              <a:endCxn id="72727" idx="0"/>
            </p:cNvCxnSpPr>
            <p:nvPr/>
          </p:nvCxnSpPr>
          <p:spPr bwMode="auto">
            <a:xfrm flipH="1">
              <a:off x="778" y="2122"/>
              <a:ext cx="1731" cy="47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31" name="AutoShape 33"/>
            <p:cNvCxnSpPr>
              <a:cxnSpLocks noChangeShapeType="1"/>
              <a:stCxn id="72726" idx="2"/>
              <a:endCxn id="72728" idx="0"/>
            </p:cNvCxnSpPr>
            <p:nvPr/>
          </p:nvCxnSpPr>
          <p:spPr bwMode="auto">
            <a:xfrm>
              <a:off x="2509" y="2122"/>
              <a:ext cx="1235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8818" name="Text Box 34"/>
          <p:cNvSpPr txBox="1">
            <a:spLocks noChangeArrowheads="1"/>
          </p:cNvSpPr>
          <p:nvPr/>
        </p:nvSpPr>
        <p:spPr bwMode="auto">
          <a:xfrm>
            <a:off x="3419475" y="4221163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 u="sng">
                <a:latin typeface="Times New Roman" panose="02020603050405020304" pitchFamily="18" charset="0"/>
              </a:rPr>
              <a:t>Каналы</a:t>
            </a:r>
            <a:endParaRPr lang="ru-RU" altLang="ru-RU" sz="2000" b="1" i="1" u="sng">
              <a:latin typeface="Times New Roman" panose="02020603050405020304" pitchFamily="18" charset="0"/>
            </a:endParaRPr>
          </a:p>
        </p:txBody>
      </p:sp>
      <p:sp>
        <p:nvSpPr>
          <p:cNvPr id="72733" name="Rectangle 36"/>
          <p:cNvSpPr>
            <a:spLocks noChangeArrowheads="1"/>
          </p:cNvSpPr>
          <p:nvPr/>
        </p:nvSpPr>
        <p:spPr bwMode="auto">
          <a:xfrm>
            <a:off x="6011863" y="765175"/>
            <a:ext cx="193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/>
              <a:t>Стационарные</a:t>
            </a:r>
            <a:endParaRPr lang="ru-RU" altLang="ru-RU" sz="2000"/>
          </a:p>
        </p:txBody>
      </p:sp>
      <p:sp>
        <p:nvSpPr>
          <p:cNvPr id="72734" name="Rectangle 37"/>
          <p:cNvSpPr>
            <a:spLocks noChangeArrowheads="1"/>
          </p:cNvSpPr>
          <p:nvPr/>
        </p:nvSpPr>
        <p:spPr bwMode="auto">
          <a:xfrm>
            <a:off x="6227763" y="1663700"/>
            <a:ext cx="2208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/>
              <a:t>Нестационарные</a:t>
            </a:r>
            <a:endParaRPr lang="ru-RU" altLang="ru-RU" sz="2000"/>
          </a:p>
        </p:txBody>
      </p:sp>
      <p:grpSp>
        <p:nvGrpSpPr>
          <p:cNvPr id="72735" name="Group 39"/>
          <p:cNvGrpSpPr/>
          <p:nvPr/>
        </p:nvGrpSpPr>
        <p:grpSpPr bwMode="auto">
          <a:xfrm>
            <a:off x="1222375" y="1052513"/>
            <a:ext cx="5324475" cy="1439862"/>
            <a:chOff x="770" y="663"/>
            <a:chExt cx="3354" cy="907"/>
          </a:xfrm>
        </p:grpSpPr>
        <p:cxnSp>
          <p:nvCxnSpPr>
            <p:cNvPr id="72736" name="AutoShape 22"/>
            <p:cNvCxnSpPr>
              <a:cxnSpLocks noChangeShapeType="1"/>
              <a:stCxn id="72717" idx="2"/>
              <a:endCxn id="72720" idx="0"/>
            </p:cNvCxnSpPr>
            <p:nvPr/>
          </p:nvCxnSpPr>
          <p:spPr bwMode="auto">
            <a:xfrm flipH="1">
              <a:off x="1875" y="1098"/>
              <a:ext cx="786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37" name="AutoShape 23"/>
            <p:cNvCxnSpPr>
              <a:cxnSpLocks noChangeShapeType="1"/>
              <a:stCxn id="72717" idx="2"/>
              <a:endCxn id="72721" idx="0"/>
            </p:cNvCxnSpPr>
            <p:nvPr/>
          </p:nvCxnSpPr>
          <p:spPr bwMode="auto">
            <a:xfrm>
              <a:off x="2661" y="1098"/>
              <a:ext cx="266" cy="2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38" name="AutoShape 24"/>
            <p:cNvCxnSpPr>
              <a:cxnSpLocks noChangeShapeType="1"/>
              <a:stCxn id="72717" idx="2"/>
              <a:endCxn id="72719" idx="0"/>
            </p:cNvCxnSpPr>
            <p:nvPr/>
          </p:nvCxnSpPr>
          <p:spPr bwMode="auto">
            <a:xfrm flipH="1">
              <a:off x="770" y="1098"/>
              <a:ext cx="1891" cy="2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39" name="AutoShape 25"/>
            <p:cNvCxnSpPr>
              <a:cxnSpLocks noChangeShapeType="1"/>
              <a:stCxn id="72717" idx="2"/>
              <a:endCxn id="72722" idx="0"/>
            </p:cNvCxnSpPr>
            <p:nvPr/>
          </p:nvCxnSpPr>
          <p:spPr bwMode="auto">
            <a:xfrm>
              <a:off x="2661" y="1098"/>
              <a:ext cx="1463" cy="4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40" name="AutoShape 35"/>
            <p:cNvCxnSpPr>
              <a:cxnSpLocks noChangeShapeType="1"/>
              <a:stCxn id="72717" idx="2"/>
              <a:endCxn id="72722" idx="0"/>
            </p:cNvCxnSpPr>
            <p:nvPr/>
          </p:nvCxnSpPr>
          <p:spPr bwMode="auto">
            <a:xfrm flipV="1">
              <a:off x="2653" y="663"/>
              <a:ext cx="1089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41" name="AutoShape 38"/>
            <p:cNvCxnSpPr>
              <a:cxnSpLocks noChangeShapeType="1"/>
              <a:stCxn id="72717" idx="2"/>
              <a:endCxn id="72722" idx="0"/>
            </p:cNvCxnSpPr>
            <p:nvPr/>
          </p:nvCxnSpPr>
          <p:spPr bwMode="auto">
            <a:xfrm>
              <a:off x="2653" y="1117"/>
              <a:ext cx="11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2742" name="Номер слайда 38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88F925A-6F32-47B9-95D1-F9215631B879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0066FF"/>
                </a:solidFill>
              </a:rPr>
              <a:t>Необходимость математических моделей</a:t>
            </a:r>
            <a:endParaRPr lang="ru-RU" altLang="ru-RU" sz="2800">
              <a:solidFill>
                <a:srgbClr val="0066FF"/>
              </a:solidFill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75612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Общий подход к разработке и проектированию современных технических систем, в том числе систем связи, заключается в получении </a:t>
            </a:r>
            <a:r>
              <a:rPr lang="ru-RU" altLang="ru-RU" sz="2400">
                <a:solidFill>
                  <a:srgbClr val="003399"/>
                </a:solidFill>
              </a:rPr>
              <a:t>оптимальных</a:t>
            </a:r>
            <a:r>
              <a:rPr lang="ru-RU" altLang="ru-RU" sz="2400">
                <a:solidFill>
                  <a:srgbClr val="0066FF"/>
                </a:solidFill>
              </a:rPr>
              <a:t> </a:t>
            </a:r>
            <a:r>
              <a:rPr lang="ru-RU" altLang="ru-RU" sz="2400"/>
              <a:t>или хотя бы </a:t>
            </a:r>
            <a:r>
              <a:rPr lang="ru-RU" altLang="ru-RU" sz="2400">
                <a:solidFill>
                  <a:srgbClr val="003399"/>
                </a:solidFill>
              </a:rPr>
              <a:t>субоптимальных</a:t>
            </a:r>
            <a:r>
              <a:rPr lang="ru-RU" altLang="ru-RU" sz="2400"/>
              <a:t> технических решений. Такие решения, как правило, не могут быть получены эмпирическим (опытным) путем – методом «проб и ошибок».</a:t>
            </a:r>
            <a:endParaRPr lang="ru-RU" altLang="ru-RU" sz="2800"/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3736" name="Номер слайда 8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EBAEA39-B889-49DC-8B8F-4D34F42C94F7}" type="slidenum">
              <a:rPr lang="ru-RU" altLang="ru-RU"/>
            </a:fld>
            <a:endParaRPr lang="ru-RU" alt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857250" y="4214813"/>
            <a:ext cx="757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Для этого необходимо иметь соответствующие теоретические, а значит, </a:t>
            </a:r>
            <a:r>
              <a:rPr lang="ru-RU" altLang="ru-RU" sz="2400" i="1">
                <a:solidFill>
                  <a:srgbClr val="0066FF"/>
                </a:solidFill>
              </a:rPr>
              <a:t>математические </a:t>
            </a:r>
            <a:r>
              <a:rPr lang="ru-RU" altLang="ru-RU" sz="2400"/>
              <a:t>методы.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		</a:t>
            </a:r>
            <a:endParaRPr lang="ru-RU" altLang="ru-RU"/>
          </a:p>
        </p:txBody>
      </p:sp>
      <p:sp>
        <p:nvSpPr>
          <p:cNvPr id="19458" name="Номер слайда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BF0CBA1-595D-4321-AB09-223D6E923839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19459" name="Рисунок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38550"/>
            <a:ext cx="3479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71488"/>
            <a:ext cx="40703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468313" y="4652963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2400"/>
              <a:t>телеграфный аппарат </a:t>
            </a:r>
            <a:br>
              <a:rPr lang="ru-RU" altLang="ru-RU" sz="2400"/>
            </a:br>
            <a:r>
              <a:rPr lang="ru-RU" altLang="ru-RU" sz="2400"/>
              <a:t>СТА-М67Б 1971 г.в.</a:t>
            </a:r>
            <a:endParaRPr lang="ru-RU" altLang="ru-RU" sz="2400"/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4859338" y="549275"/>
            <a:ext cx="3744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2400"/>
              <a:t>Телеграфный аппарат Морзе. Первая четверть ХХ века</a:t>
            </a:r>
            <a:endParaRPr lang="ru-RU" altLang="ru-RU" sz="24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75612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>
                <a:solidFill>
                  <a:srgbClr val="0000CC"/>
                </a:solidFill>
              </a:rPr>
              <a:t>Нужна математическая теория</a:t>
            </a:r>
            <a:r>
              <a:rPr lang="ru-RU" altLang="en-US" sz="2400"/>
              <a:t>, описывающая с единых позиций все многообразие электрических сигналов, применяемых в проводной и радиосвязи, радио- и телевизионном вещании, радиолокации и радионавигации, автоматике и телемеханике, глобальных и локальных компьютерных сетях и во многих других областях техники, поэтому следующая БОЛЬШАЯ тема –   </a:t>
            </a:r>
            <a:endParaRPr lang="ru-RU" altLang="en-US" sz="2400"/>
          </a:p>
        </p:txBody>
      </p:sp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475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74759" name="Номер слайда 8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F7CE02F-B764-492B-8B8E-E130655EDD40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p>
            <a:r>
              <a:rPr lang=""/>
              <a:t>Вопросы для самоконтроля</a:t>
            </a:r>
            <a:endParaRPr lang="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1460" y="1556385"/>
            <a:ext cx="8475980" cy="4517390"/>
          </a:xfrm>
        </p:spPr>
        <p:txBody>
          <a:bodyPr/>
          <a:p>
            <a:r>
              <a:rPr lang="en-US"/>
              <a:t>Приведите  определения информации и ее источников.</a:t>
            </a:r>
            <a:endParaRPr lang="en-US"/>
          </a:p>
          <a:p>
            <a:r>
              <a:rPr lang="en-US"/>
              <a:t>Дайте определение сигнала и его параметр</a:t>
            </a:r>
            <a:r>
              <a:rPr lang="" altLang="en-US"/>
              <a:t>ов</a:t>
            </a:r>
            <a:r>
              <a:rPr lang="en-US"/>
              <a:t>.</a:t>
            </a:r>
            <a:endParaRPr lang="en-US"/>
          </a:p>
          <a:p>
            <a:r>
              <a:rPr lang="en-US"/>
              <a:t>Система связи и ее основные части. Их функция.</a:t>
            </a:r>
            <a:endParaRPr lang="en-US"/>
          </a:p>
          <a:p>
            <a:r>
              <a:rPr lang="en-US"/>
              <a:t>Аналоговая система связи и ее структура.</a:t>
            </a:r>
            <a:endParaRPr lang="en-US"/>
          </a:p>
          <a:p>
            <a:r>
              <a:rPr lang="en-US"/>
              <a:t>Система цифровой связи и ее структура, особенности.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		</a:t>
            </a:r>
            <a:endParaRPr lang="ru-RU" altLang="ru-RU"/>
          </a:p>
        </p:txBody>
      </p:sp>
      <p:sp>
        <p:nvSpPr>
          <p:cNvPr id="20482" name="Номер слайда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0AD4CB8-6ACE-4CA6-BD3F-A7CC43873448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20483" name="Рисунок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44005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500438"/>
            <a:ext cx="32845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844550"/>
            <a:ext cx="21653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868863"/>
            <a:ext cx="23876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		</a:t>
            </a:r>
            <a:endParaRPr lang="ru-RU" altLang="ru-RU"/>
          </a:p>
        </p:txBody>
      </p:sp>
      <p:sp>
        <p:nvSpPr>
          <p:cNvPr id="21506" name="Номер слайда 3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28FA4E6-9F4B-447B-9814-A55CC6DB94B8}" type="slidenum">
              <a:rPr lang="ru-RU" altLang="ru-RU" sz="1200">
                <a:latin typeface="Arial Black" panose="020B0A04020102020204" pitchFamily="34" charset="0"/>
              </a:rPr>
            </a:fld>
            <a:endParaRPr lang="ru-RU" altLang="ru-RU" sz="1200">
              <a:latin typeface="Arial Black" panose="020B0A04020102020204" pitchFamily="34" charset="0"/>
            </a:endParaRPr>
          </a:p>
        </p:txBody>
      </p:sp>
      <p:pic>
        <p:nvPicPr>
          <p:cNvPr id="21507" name="Рисунок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420938"/>
            <a:ext cx="5238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587375"/>
            <a:ext cx="36718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11550"/>
            <a:ext cx="367506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https://upload.wikimedia.org/wikipedia/ru/thumb/7/7d/Communications_satellite_orbits.svg/250px-Communications_satellite_orbit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587375"/>
            <a:ext cx="32146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00063"/>
            <a:ext cx="7500938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сведения о системах </a:t>
            </a:r>
            <a:b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электрической связи </a:t>
            </a:r>
            <a:endParaRPr lang="ru-RU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785813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None/>
            </a:pPr>
            <a:r>
              <a:rPr lang="ru-RU" altLang="ru-RU" b="1" dirty="0"/>
              <a:t>Системы связи предназначены для передачи </a:t>
            </a:r>
            <a:r>
              <a:rPr lang="ru-RU" altLang="ru-RU" b="1" i="1" dirty="0">
                <a:solidFill>
                  <a:srgbClr val="0066FF"/>
                </a:solidFill>
              </a:rPr>
              <a:t>информации</a:t>
            </a:r>
            <a:r>
              <a:rPr lang="ru-RU" altLang="ru-RU" b="1" dirty="0"/>
              <a:t>. </a:t>
            </a:r>
            <a:r>
              <a:rPr lang="ru-RU" b="1" dirty="0">
                <a:ea typeface="+mn-lt"/>
                <a:cs typeface="+mn-lt"/>
              </a:rPr>
              <a:t>Информация</a:t>
            </a:r>
            <a:r>
              <a:rPr lang="ru-RU" dirty="0">
                <a:ea typeface="+mn-lt"/>
                <a:cs typeface="+mn-lt"/>
              </a:rPr>
              <a:t> – совокупность сведений о событии или явлении. Её можно передавать и хранить в виде сообщений.</a:t>
            </a:r>
            <a:endParaRPr lang="ru-RU" dirty="0">
              <a:ea typeface="+mn-lt"/>
              <a:cs typeface="+mn-lt"/>
            </a:endParaRP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b="1"/>
          </a:p>
        </p:txBody>
      </p:sp>
      <p:sp>
        <p:nvSpPr>
          <p:cNvPr id="22531" name="Номер слайда 3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6965A79-C8A3-4126-A1C2-444ED8FCD224}" type="slidenum">
              <a:rPr lang="ru-RU" altLang="ru-RU"/>
            </a:fld>
            <a:endParaRPr lang="ru-RU" alt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3856463"/>
            <a:ext cx="84296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ru-RU" altLang="ru-RU" sz="2800" b="1"/>
              <a:t>Информация передается в виде </a:t>
            </a:r>
            <a:r>
              <a:rPr lang="ru-RU" altLang="ru-RU" sz="2800" b="1" i="1">
                <a:solidFill>
                  <a:srgbClr val="0066FF"/>
                </a:solidFill>
              </a:rPr>
              <a:t>сообщений</a:t>
            </a:r>
            <a:r>
              <a:rPr lang="ru-RU" altLang="ru-RU" sz="2800" b="1"/>
              <a:t>.</a:t>
            </a:r>
            <a:endParaRPr lang="ru-RU" alt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5" grpId="0"/>
    </p:bld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17103</Words>
  <Application>WPS Presentation</Application>
  <PresentationFormat>Экран (4:3)</PresentationFormat>
  <Paragraphs>672</Paragraphs>
  <Slides>61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101</vt:i4>
      </vt:variant>
      <vt:variant>
        <vt:lpstr>幻灯片标题</vt:lpstr>
      </vt:variant>
      <vt:variant>
        <vt:i4>61</vt:i4>
      </vt:variant>
    </vt:vector>
  </HeadingPairs>
  <TitlesOfParts>
    <vt:vector size="175" baseType="lpstr">
      <vt:lpstr>Arial</vt:lpstr>
      <vt:lpstr>SimSun</vt:lpstr>
      <vt:lpstr>Wingdings</vt:lpstr>
      <vt:lpstr>Arial Black</vt:lpstr>
      <vt:lpstr>Times New Roman</vt:lpstr>
      <vt:lpstr>Arial</vt:lpstr>
      <vt:lpstr>Microsoft YaHei</vt:lpstr>
      <vt:lpstr>Arial Unicode MS</vt:lpstr>
      <vt:lpstr>Calibri</vt:lpstr>
      <vt:lpstr>Symbol</vt:lpstr>
      <vt:lpstr>Tahoma</vt:lpstr>
      <vt:lpstr>Пиксел</vt:lpstr>
      <vt:lpstr>Тема Office</vt:lpstr>
      <vt:lpstr>Equation.DSMT4</vt:lpstr>
      <vt:lpstr>Equation.DSMT4</vt:lpstr>
      <vt:lpstr>Equation.DSMT4</vt:lpstr>
      <vt:lpstr>Equation.DSMT4</vt:lpstr>
      <vt:lpstr>Word.Picture.8</vt:lpstr>
      <vt:lpstr>Word.Picture.8</vt:lpstr>
      <vt:lpstr>Word.Picture.8</vt:lpstr>
      <vt:lpstr>Word.Picture.8</vt:lpstr>
      <vt:lpstr>Equation.DSMT4</vt:lpstr>
      <vt:lpstr>Mathcad</vt:lpstr>
      <vt:lpstr>Mathcad</vt:lpstr>
      <vt:lpstr>Equation.DSMT4</vt:lpstr>
      <vt:lpstr>Mathcad</vt:lpstr>
      <vt:lpstr>Equation.DSMT4</vt:lpstr>
      <vt:lpstr>Equation.DSMT4</vt:lpstr>
      <vt:lpstr>Mathcad</vt:lpstr>
      <vt:lpstr>Equation.DSMT4</vt:lpstr>
      <vt:lpstr>Mathcad</vt:lpstr>
      <vt:lpstr>Mathcad</vt:lpstr>
      <vt:lpstr>Mathcad</vt:lpstr>
      <vt:lpstr>Word.Picture.8</vt:lpstr>
      <vt:lpstr>Mathcad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Equation.DSMT4</vt:lpstr>
      <vt:lpstr>Equation.3</vt:lpstr>
      <vt:lpstr>Equation.DSMT4</vt:lpstr>
      <vt:lpstr>Equation.DSMT4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Equation.3</vt:lpstr>
      <vt:lpstr>Word.Picture.8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Equation.3</vt:lpstr>
      <vt:lpstr>Equation.3</vt:lpstr>
      <vt:lpstr>Equation.3</vt:lpstr>
      <vt:lpstr>Equation.DSMT4</vt:lpstr>
      <vt:lpstr>Word.Picture.8</vt:lpstr>
      <vt:lpstr>Word.Picture.8</vt:lpstr>
      <vt:lpstr>Word.Picture.8</vt:lpstr>
      <vt:lpstr>Word.Picture.8</vt:lpstr>
      <vt:lpstr>Word.Picture.8</vt:lpstr>
      <vt:lpstr>Word.Picture.8</vt:lpstr>
      <vt:lpstr>Word.Picture.8</vt:lpstr>
      <vt:lpstr>Word.Picture.8</vt:lpstr>
      <vt:lpstr>Mathcad</vt:lpstr>
      <vt:lpstr>Equation.DSMT4</vt:lpstr>
      <vt:lpstr>Word.Picture.8</vt:lpstr>
      <vt:lpstr>Word.Picture.8</vt:lpstr>
      <vt:lpstr>Word.Picture.8</vt:lpstr>
      <vt:lpstr>Word.Picture.8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ТЕОРИЯ ЭЛЕКТРИЧЕСКОЙ  СВЯЗИ </vt:lpstr>
      <vt:lpstr>PowerPoint 演示文稿</vt:lpstr>
      <vt:lpstr>PowerPoint 演示文稿</vt:lpstr>
      <vt:lpstr>Дополнительная литература</vt:lpstr>
      <vt:lpstr>Дополнительная литература</vt:lpstr>
      <vt:lpstr>		</vt:lpstr>
      <vt:lpstr>		</vt:lpstr>
      <vt:lpstr>		</vt:lpstr>
      <vt:lpstr>Общие сведения о системах  электрической связи </vt:lpstr>
      <vt:lpstr>Сообщения</vt:lpstr>
      <vt:lpstr>PowerPoint 演示文稿</vt:lpstr>
      <vt:lpstr>PowerPoint 演示文稿</vt:lpstr>
      <vt:lpstr>PowerPoint 演示文稿</vt:lpstr>
      <vt:lpstr>PowerPoint 演示文稿</vt:lpstr>
      <vt:lpstr>Сообщения</vt:lpstr>
      <vt:lpstr>Сообщения</vt:lpstr>
      <vt:lpstr>Сообщения</vt:lpstr>
      <vt:lpstr>PowerPoint 演示文稿</vt:lpstr>
      <vt:lpstr>PowerPoint 演示文稿</vt:lpstr>
      <vt:lpstr>Сигналы</vt:lpstr>
      <vt:lpstr>Примеры аналоговых сигналов:</vt:lpstr>
      <vt:lpstr>Примеры сигналов:</vt:lpstr>
      <vt:lpstr>Примеры сигналов:</vt:lpstr>
      <vt:lpstr>Системы связи</vt:lpstr>
      <vt:lpstr>Структура простейшей аналоговой системы связи</vt:lpstr>
      <vt:lpstr>PowerPoint 演示文稿</vt:lpstr>
      <vt:lpstr>Линии связи</vt:lpstr>
      <vt:lpstr>Структура простой системы связи</vt:lpstr>
      <vt:lpstr>Структура простой системы связи</vt:lpstr>
      <vt:lpstr>Переносчики</vt:lpstr>
      <vt:lpstr>Структура простой системы связи</vt:lpstr>
      <vt:lpstr>Структура простой системы связи</vt:lpstr>
      <vt:lpstr>Структура дискретной системы связи с кодированием</vt:lpstr>
      <vt:lpstr>Цели кодирования</vt:lpstr>
      <vt:lpstr>PowerPoint 演示文稿</vt:lpstr>
      <vt:lpstr>Шифрование</vt:lpstr>
      <vt:lpstr>PowerPoint 演示文稿</vt:lpstr>
      <vt:lpstr>Модуляция гармонического переносчика</vt:lpstr>
      <vt:lpstr>Дискретная (цифровая) модуляция гармонического переносчика (манипуляция)</vt:lpstr>
      <vt:lpstr>Техническая скорость</vt:lpstr>
      <vt:lpstr>Модуляция импульсной последовательности</vt:lpstr>
      <vt:lpstr>PowerPoint 演示文稿</vt:lpstr>
      <vt:lpstr>Модуляция импульсного переносчика</vt:lpstr>
      <vt:lpstr>Импульсные виды модуляции</vt:lpstr>
      <vt:lpstr>Важнейшие характеристики систем связи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Системы и каналы связи</vt:lpstr>
      <vt:lpstr>Каналы связи</vt:lpstr>
      <vt:lpstr>Сигнал, как «объект транспортировки»</vt:lpstr>
      <vt:lpstr>Канал, как «транспортное средство»</vt:lpstr>
      <vt:lpstr> необходимое условие передачи информации без потерь</vt:lpstr>
      <vt:lpstr>PowerPoint 演示文稿</vt:lpstr>
      <vt:lpstr>PowerPoint 演示文稿</vt:lpstr>
      <vt:lpstr>Необходимость математических моделей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ЭЛЕКТРИЧЕСКОЙ СВЯЗИ</dc:title>
  <dc:creator>ВН</dc:creator>
  <cp:lastModifiedBy>пк1</cp:lastModifiedBy>
  <cp:revision>364</cp:revision>
  <dcterms:created xsi:type="dcterms:W3CDTF">2008-01-08T06:46:00Z</dcterms:created>
  <dcterms:modified xsi:type="dcterms:W3CDTF">2022-09-05T06:48:35Z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3B7780525AFB496795525E630B493E7E</vt:lpwstr>
  </property>
  <property fmtid="{D5CDD505-2E9C-101B-9397-08002B2CF9AE}" pid="3" name="KSOProductBuildVer">
    <vt:lpwstr>1033-11.2.0.11254</vt:lpwstr>
  </property>
</Properties>
</file>